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430908-A18F-47D7-A412-E5A10410EC59}" v="170" dt="2025-04-17T18:00:51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ehrle" userId="d39c5785-c42b-480e-a722-d5f69bd9cdaa" providerId="ADAL" clId="{45430908-A18F-47D7-A412-E5A10410EC59}"/>
    <pc:docChg chg="modSld">
      <pc:chgData name="Ben Wehrle" userId="d39c5785-c42b-480e-a722-d5f69bd9cdaa" providerId="ADAL" clId="{45430908-A18F-47D7-A412-E5A10410EC59}" dt="2025-04-17T18:00:51.059" v="169"/>
      <pc:docMkLst>
        <pc:docMk/>
      </pc:docMkLst>
      <pc:sldChg chg="modTransition modAnim">
        <pc:chgData name="Ben Wehrle" userId="d39c5785-c42b-480e-a722-d5f69bd9cdaa" providerId="ADAL" clId="{45430908-A18F-47D7-A412-E5A10410EC59}" dt="2025-04-17T18:00:51.059" v="169"/>
        <pc:sldMkLst>
          <pc:docMk/>
          <pc:sldMk cId="1081248793" sldId="256"/>
        </pc:sldMkLst>
      </pc:sldChg>
      <pc:sldChg chg="modTransition modAnim">
        <pc:chgData name="Ben Wehrle" userId="d39c5785-c42b-480e-a722-d5f69bd9cdaa" providerId="ADAL" clId="{45430908-A18F-47D7-A412-E5A10410EC59}" dt="2025-04-17T18:00:51.059" v="169"/>
        <pc:sldMkLst>
          <pc:docMk/>
          <pc:sldMk cId="146741600" sldId="257"/>
        </pc:sldMkLst>
      </pc:sldChg>
      <pc:sldChg chg="modTransition modAnim">
        <pc:chgData name="Ben Wehrle" userId="d39c5785-c42b-480e-a722-d5f69bd9cdaa" providerId="ADAL" clId="{45430908-A18F-47D7-A412-E5A10410EC59}" dt="2025-04-17T18:00:51.059" v="169"/>
        <pc:sldMkLst>
          <pc:docMk/>
          <pc:sldMk cId="1380798972" sldId="258"/>
        </pc:sldMkLst>
      </pc:sldChg>
      <pc:sldChg chg="modTransition modAnim">
        <pc:chgData name="Ben Wehrle" userId="d39c5785-c42b-480e-a722-d5f69bd9cdaa" providerId="ADAL" clId="{45430908-A18F-47D7-A412-E5A10410EC59}" dt="2025-04-17T18:00:51.059" v="169"/>
        <pc:sldMkLst>
          <pc:docMk/>
          <pc:sldMk cId="1368608049" sldId="259"/>
        </pc:sldMkLst>
      </pc:sldChg>
      <pc:sldChg chg="modTransition modAnim">
        <pc:chgData name="Ben Wehrle" userId="d39c5785-c42b-480e-a722-d5f69bd9cdaa" providerId="ADAL" clId="{45430908-A18F-47D7-A412-E5A10410EC59}" dt="2025-04-17T18:00:51.059" v="169"/>
        <pc:sldMkLst>
          <pc:docMk/>
          <pc:sldMk cId="2509940125" sldId="260"/>
        </pc:sldMkLst>
      </pc:sldChg>
      <pc:sldChg chg="modTransition modAnim">
        <pc:chgData name="Ben Wehrle" userId="d39c5785-c42b-480e-a722-d5f69bd9cdaa" providerId="ADAL" clId="{45430908-A18F-47D7-A412-E5A10410EC59}" dt="2025-04-17T18:00:51.059" v="169"/>
        <pc:sldMkLst>
          <pc:docMk/>
          <pc:sldMk cId="2186928513" sldId="261"/>
        </pc:sldMkLst>
      </pc:sldChg>
      <pc:sldChg chg="modTransition modAnim">
        <pc:chgData name="Ben Wehrle" userId="d39c5785-c42b-480e-a722-d5f69bd9cdaa" providerId="ADAL" clId="{45430908-A18F-47D7-A412-E5A10410EC59}" dt="2025-04-17T18:00:51.059" v="169"/>
        <pc:sldMkLst>
          <pc:docMk/>
          <pc:sldMk cId="330027984" sldId="262"/>
        </pc:sldMkLst>
      </pc:sldChg>
      <pc:sldChg chg="modTransition modAnim">
        <pc:chgData name="Ben Wehrle" userId="d39c5785-c42b-480e-a722-d5f69bd9cdaa" providerId="ADAL" clId="{45430908-A18F-47D7-A412-E5A10410EC59}" dt="2025-04-17T18:00:51.059" v="169"/>
        <pc:sldMkLst>
          <pc:docMk/>
          <pc:sldMk cId="2147767365" sldId="263"/>
        </pc:sldMkLst>
      </pc:sldChg>
      <pc:sldChg chg="modTransition modAnim">
        <pc:chgData name="Ben Wehrle" userId="d39c5785-c42b-480e-a722-d5f69bd9cdaa" providerId="ADAL" clId="{45430908-A18F-47D7-A412-E5A10410EC59}" dt="2025-04-17T18:00:51.059" v="169"/>
        <pc:sldMkLst>
          <pc:docMk/>
          <pc:sldMk cId="2642243885" sldId="264"/>
        </pc:sldMkLst>
      </pc:sldChg>
      <pc:sldChg chg="modTransition modAnim">
        <pc:chgData name="Ben Wehrle" userId="d39c5785-c42b-480e-a722-d5f69bd9cdaa" providerId="ADAL" clId="{45430908-A18F-47D7-A412-E5A10410EC59}" dt="2025-04-17T18:00:51.059" v="169"/>
        <pc:sldMkLst>
          <pc:docMk/>
          <pc:sldMk cId="3015492857" sldId="265"/>
        </pc:sldMkLst>
      </pc:sldChg>
      <pc:sldChg chg="modTransition modAnim">
        <pc:chgData name="Ben Wehrle" userId="d39c5785-c42b-480e-a722-d5f69bd9cdaa" providerId="ADAL" clId="{45430908-A18F-47D7-A412-E5A10410EC59}" dt="2025-04-17T18:00:51.059" v="169"/>
        <pc:sldMkLst>
          <pc:docMk/>
          <pc:sldMk cId="3322135961" sldId="266"/>
        </pc:sldMkLst>
      </pc:sldChg>
      <pc:sldChg chg="modTransition modAnim">
        <pc:chgData name="Ben Wehrle" userId="d39c5785-c42b-480e-a722-d5f69bd9cdaa" providerId="ADAL" clId="{45430908-A18F-47D7-A412-E5A10410EC59}" dt="2025-04-17T18:00:51.059" v="169"/>
        <pc:sldMkLst>
          <pc:docMk/>
          <pc:sldMk cId="4109364247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FEBB-0180-99D7-7710-C969A8DDD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1CFA3-4FCD-48D2-C8AD-E34DF26B7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05BCE-B15B-A12A-9CD6-B66CDD5E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C47-6CF7-4F2B-95F2-7BB2C475D3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CCC3-DC63-75A3-E45F-3F447504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01654-FED1-DB72-32EE-ABCDFC35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A4DA-9F57-417B-A9BA-8ABD8893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824F-4F39-5853-C67A-0B2EA930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5B6F8-9CB7-DE4F-EA5E-D987D0EA3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451FF-E384-9EA8-BA80-2594CA0A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C47-6CF7-4F2B-95F2-7BB2C475D3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7CF0E-8F28-17D0-A120-6A3A2450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20F96-06B2-AFE0-87C6-8860D36D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A4DA-9F57-417B-A9BA-8ABD8893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3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E5026E-0EA1-952B-85EA-54A5524FB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DEC63-2AE9-9D93-DA48-3BC1CE78C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ACAB-AFD1-5892-374A-D09C49A6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C47-6CF7-4F2B-95F2-7BB2C475D3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F52E2-F9D1-39B5-F849-CA3280C5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B8A5B-8096-ABD6-6EEB-2950C91F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A4DA-9F57-417B-A9BA-8ABD8893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9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25820-8C9A-99E5-E695-3495FB81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4C60F-8DEE-C542-BF59-46F31DF7C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598FD-1F5C-A60F-9576-ADEC0135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C47-6CF7-4F2B-95F2-7BB2C475D3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642E5-3D18-D10E-800C-C07E6706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48413-869D-0848-3898-9411EB7D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A4DA-9F57-417B-A9BA-8ABD8893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8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76CD-3CCD-3FD1-1C5A-37E5443D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770F8-D104-0177-103A-DCCBBE7B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BD27-29D1-EEF2-9FE9-EF751800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C47-6CF7-4F2B-95F2-7BB2C475D3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57031-D1B7-977A-A401-A6EC9B52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CD0E6-B54C-8E7C-7347-EF6716FF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A4DA-9F57-417B-A9BA-8ABD8893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6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FAF6-A1E1-ED4C-CBE4-FDB46D1A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EAC5-8BB2-9E30-D10B-F466DA64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D02A6-7293-5107-0555-0DBCC716E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A477B-A167-72FA-3169-25D7693A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C47-6CF7-4F2B-95F2-7BB2C475D3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16D53-8ED5-13C6-8F8D-FF89FC73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A9D6-B4DD-2B87-F28F-59A9EFAC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A4DA-9F57-417B-A9BA-8ABD8893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3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391F-969F-7AC3-6901-B1AFEBD2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3AB5E-C63C-8E02-C9EB-62454E2EF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6A5BE-F1CC-444E-0652-9314FC4DD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60097-877C-E543-8C5C-11E933A08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FABEC8-E259-8637-F7F3-3C45864F9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04CD3-042A-A789-B752-7C31AF2C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C47-6CF7-4F2B-95F2-7BB2C475D3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FEF77-88C6-FD06-0659-8119C2CDC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223B6-E6F8-91D0-373A-989965A9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A4DA-9F57-417B-A9BA-8ABD8893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1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1FBE-EEE1-4106-7756-D2C04073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2B401-7865-D9B8-CE60-988998AC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C47-6CF7-4F2B-95F2-7BB2C475D3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A6EB0-F393-7B6F-AA4C-D67988B2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61609-E4D2-F573-6626-DF90C183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A4DA-9F57-417B-A9BA-8ABD8893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7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71AAC-3D6B-E411-614A-066E6789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C47-6CF7-4F2B-95F2-7BB2C475D3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EF893-DBC4-7B48-24B4-66982237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6BEDC-9D75-0A72-7A0E-53D28B61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A4DA-9F57-417B-A9BA-8ABD8893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7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5EC0-5BA7-0B09-DA97-8E8D8B86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4529A-8A7F-C905-629C-F17C82DEA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97620-ED28-F3DB-A8DC-8D865D6D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00693-7655-FA1F-F50E-C72F76FB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C47-6CF7-4F2B-95F2-7BB2C475D3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056D0-06AF-E227-8B4B-758641EA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59314-7CAA-FD70-107B-6650159F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A4DA-9F57-417B-A9BA-8ABD8893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4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DD6A-00F3-6422-F1A4-48557DA14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C2656A-7594-42C2-AE31-BC872812C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E4DFA-8AC9-7FDB-FCDB-7523A1D2B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84A50-3303-EDBD-6466-D1025A39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CC47-6CF7-4F2B-95F2-7BB2C475D3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E0C9E-8354-271D-E80A-4B98F075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8D22E-AFA6-B570-6277-CA8FEB55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A4DA-9F57-417B-A9BA-8ABD8893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12AEF-1677-6484-D410-928F406B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35AAE-7CB0-9AF2-CE7C-DDD248244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13678-4EA4-5645-7593-764CEE533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9ACC47-6CF7-4F2B-95F2-7BB2C475D39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2EC3A-8E2F-3AA7-4F07-2259459DA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67932-F6D6-A0CE-13EB-C78F290FE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FAA4DA-9F57-417B-A9BA-8ABD8893C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ccsaf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doradocounty.ca.gov/Public-Safety-Justice/Wildfire-Disaste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98A5D-6E24-C77B-2DAF-70C2C8172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/>
              <a:t>GAME ON: Week 5 </a:t>
            </a:r>
            <a:br>
              <a:rPr lang="en-US" sz="3700"/>
            </a:br>
            <a:r>
              <a:rPr lang="en-US" sz="3700"/>
              <a:t>Going Into Overtime</a:t>
            </a:r>
          </a:p>
        </p:txBody>
      </p:sp>
      <p:pic>
        <p:nvPicPr>
          <p:cNvPr id="5" name="Picture 4" descr="A picture containing text, red&#10;&#10;AI-generated content may be incorrect.">
            <a:extLst>
              <a:ext uri="{FF2B5EF4-FFF2-40B4-BE49-F238E27FC236}">
                <a16:creationId xmlns:a16="http://schemas.microsoft.com/office/drawing/2014/main" id="{A0C2F5E3-8981-EB60-7727-BF1F954C4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3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4E3037B-74D7-D5D7-9D94-BFEE8F9BF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Building Safety Month * May 25-31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Staying ahead with innovation and ongoing commitment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D5B350B2-28B9-0515-0CCE-C8A69DE07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07" y="5930503"/>
            <a:ext cx="2743200" cy="635794"/>
          </a:xfrm>
          <a:prstGeom prst="rect">
            <a:avLst/>
          </a:prstGeom>
        </p:spPr>
      </p:pic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D159BA38-979F-B96D-C903-352CC67E9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36" y="5016367"/>
            <a:ext cx="1549930" cy="15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4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ED3100-3941-4F9A-9FAB-4A7A9B4A0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Rectangle">
            <a:extLst>
              <a:ext uri="{FF2B5EF4-FFF2-40B4-BE49-F238E27FC236}">
                <a16:creationId xmlns:a16="http://schemas.microsoft.com/office/drawing/2014/main" id="{8CBEFB3C-8BDC-4A1B-94A5-A6A24CBB6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wearing headphones and using a computer&#10;&#10;AI-generated content may be incorrect.">
            <a:extLst>
              <a:ext uri="{FF2B5EF4-FFF2-40B4-BE49-F238E27FC236}">
                <a16:creationId xmlns:a16="http://schemas.microsoft.com/office/drawing/2014/main" id="{8782EB6E-6B5A-44DE-02BB-76A1C0BDC9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" b="38312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EED027-4657-8F5D-CA41-3C314998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5366040" cy="2344840"/>
          </a:xfrm>
        </p:spPr>
        <p:txBody>
          <a:bodyPr anchor="b">
            <a:norm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What This Means for You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  <a:solidFill>
            <a:srgbClr val="FFFFFF"/>
          </a:solidFill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873E-059D-D947-979A-4EF1C3BE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3175552"/>
            <a:ext cx="5366041" cy="2809114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Homeowners &amp; Pros: Stay in Game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Stay educated on trends and code updates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Partner with qualified professionals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Ask your local building department about tech and policy changes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Your involvement keeps the community safe</a:t>
            </a:r>
          </a:p>
          <a:p>
            <a:pPr lvl="1"/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9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B1B38-9FD5-3760-8B6D-AF3F8C317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/>
              <a:t>Building the Future, Together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CA207-84A8-E0F5-691E-3317176D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We’re All on the Same Team</a:t>
            </a:r>
          </a:p>
          <a:p>
            <a:pPr lvl="1"/>
            <a:r>
              <a:rPr lang="en-US" sz="2200"/>
              <a:t>Building safety is a shared responsibility</a:t>
            </a:r>
          </a:p>
          <a:p>
            <a:pPr lvl="1"/>
            <a:r>
              <a:rPr lang="en-US" sz="2200"/>
              <a:t>Professionals, homeowners, officials = one unit</a:t>
            </a:r>
          </a:p>
          <a:p>
            <a:pPr lvl="1"/>
            <a:r>
              <a:rPr lang="en-US" sz="2200"/>
              <a:t>The future is smart, safe, and strong</a:t>
            </a:r>
          </a:p>
          <a:p>
            <a:pPr lvl="1"/>
            <a:endParaRPr lang="en-US" sz="2200"/>
          </a:p>
        </p:txBody>
      </p:sp>
      <p:pic>
        <p:nvPicPr>
          <p:cNvPr id="5" name="Picture 4" descr="A picture containing blur&#10;&#10;AI-generated content may be incorrect.">
            <a:extLst>
              <a:ext uri="{FF2B5EF4-FFF2-40B4-BE49-F238E27FC236}">
                <a16:creationId xmlns:a16="http://schemas.microsoft.com/office/drawing/2014/main" id="{24074CB7-9991-97BB-2574-E12F46BC3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213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AD538-F3FA-410C-866B-9E8C2343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Learn More &amp; Share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05445-6D34-40D5-78DF-59ECAEB1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US" sz="1800"/>
              <a:t>Keep the Momentum Going!</a:t>
            </a:r>
          </a:p>
          <a:p>
            <a:pPr lvl="1"/>
            <a:r>
              <a:rPr lang="en-US" sz="1800"/>
              <a:t>Visit </a:t>
            </a:r>
            <a:r>
              <a:rPr lang="en-US" sz="1800">
                <a:hlinkClick r:id="rId2"/>
              </a:rPr>
              <a:t>www.iccsafe.org</a:t>
            </a:r>
            <a:endParaRPr lang="en-US" sz="1800"/>
          </a:p>
          <a:p>
            <a:pPr lvl="1"/>
            <a:r>
              <a:rPr lang="en-US" sz="1800"/>
              <a:t>Explore future-forward code updates</a:t>
            </a:r>
          </a:p>
          <a:p>
            <a:pPr lvl="1"/>
            <a:r>
              <a:rPr lang="en-US" sz="1800"/>
              <a:t>Follow the International Code Council</a:t>
            </a:r>
          </a:p>
          <a:p>
            <a:pPr lvl="1"/>
            <a:r>
              <a:rPr lang="en-US" sz="1800"/>
              <a:t>Share what you’ve learned – keep safety trending!</a:t>
            </a:r>
          </a:p>
          <a:p>
            <a:pPr lvl="1"/>
            <a:endParaRPr lang="en-US" sz="1800"/>
          </a:p>
        </p:txBody>
      </p:sp>
      <p:pic>
        <p:nvPicPr>
          <p:cNvPr id="5" name="Picture 4" descr="Fireworks over a city&#10;&#10;AI-generated content may be incorrect.">
            <a:extLst>
              <a:ext uri="{FF2B5EF4-FFF2-40B4-BE49-F238E27FC236}">
                <a16:creationId xmlns:a16="http://schemas.microsoft.com/office/drawing/2014/main" id="{855ACEBD-8DC8-16D3-5975-EB523BBAB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234BCD66-870D-5E9A-5ABD-F0AFA94AD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67" y="78456"/>
            <a:ext cx="1526560" cy="15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6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1AC15-71F7-E72F-EC86-66A0B465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Safety Doesn’t Stop After the Final Whistle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D6930-11B0-9278-B107-CF9B505E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Building safety is a game that never ends. In Week 5, we highlight the importance of staying current on evolving codes, technologies, and global trends that shape safer communities.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outdoor, sky, people, several&#10;&#10;AI-generated content may be incorrect.">
            <a:extLst>
              <a:ext uri="{FF2B5EF4-FFF2-40B4-BE49-F238E27FC236}">
                <a16:creationId xmlns:a16="http://schemas.microsoft.com/office/drawing/2014/main" id="{1A47E921-F51F-1C65-4D0A-A8A066F80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9" r="6705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D4191-C011-907D-46EE-19D785E5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n-US" sz="3400"/>
              <a:t>The Game Changes – So Should We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3C42-9104-22A6-D690-9EE5A164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r>
              <a:rPr lang="en-US" sz="2000"/>
              <a:t>New risks – new responses</a:t>
            </a:r>
          </a:p>
          <a:p>
            <a:r>
              <a:rPr lang="en-US" sz="2000"/>
              <a:t>Modern buildings = modern codes</a:t>
            </a:r>
          </a:p>
          <a:p>
            <a:r>
              <a:rPr lang="en-US" sz="2000"/>
              <a:t>Staying informed is how we win</a:t>
            </a:r>
          </a:p>
          <a:p>
            <a:r>
              <a:rPr lang="en-US" sz="2000"/>
              <a:t>Building professionals are always learning</a:t>
            </a:r>
          </a:p>
          <a:p>
            <a:endParaRPr lang="en-US" sz="2000"/>
          </a:p>
        </p:txBody>
      </p:sp>
      <p:pic>
        <p:nvPicPr>
          <p:cNvPr id="5" name="Picture 4" descr="A house with a glass front&#10;&#10;AI-generated content may be incorrect.">
            <a:extLst>
              <a:ext uri="{FF2B5EF4-FFF2-40B4-BE49-F238E27FC236}">
                <a16:creationId xmlns:a16="http://schemas.microsoft.com/office/drawing/2014/main" id="{58577BB6-04B3-461C-3112-860D39527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r="3" b="3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079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B9F8C-9F8E-297A-607F-91554D23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GenAI: Powering the Next Play in Building Safety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0ED80-CE53-251B-B43B-F249B9329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AI is transforming both </a:t>
            </a:r>
            <a:r>
              <a:rPr lang="en-US" sz="1400" b="1">
                <a:solidFill>
                  <a:schemeClr val="bg1"/>
                </a:solidFill>
              </a:rPr>
              <a:t>sports analytics</a:t>
            </a:r>
            <a:r>
              <a:rPr lang="en-US" sz="1400">
                <a:solidFill>
                  <a:schemeClr val="bg1"/>
                </a:solidFill>
              </a:rPr>
              <a:t> and </a:t>
            </a:r>
            <a:r>
              <a:rPr lang="en-US" sz="1400" b="1">
                <a:solidFill>
                  <a:schemeClr val="bg1"/>
                </a:solidFill>
              </a:rPr>
              <a:t>building safety</a:t>
            </a:r>
          </a:p>
          <a:p>
            <a:r>
              <a:rPr lang="en-US" sz="1400" b="1" err="1">
                <a:solidFill>
                  <a:schemeClr val="bg1"/>
                </a:solidFill>
              </a:rPr>
              <a:t>GenAI</a:t>
            </a:r>
            <a:r>
              <a:rPr lang="en-US" sz="1400" b="1">
                <a:solidFill>
                  <a:schemeClr val="bg1"/>
                </a:solidFill>
              </a:rPr>
              <a:t> tools</a:t>
            </a:r>
            <a:r>
              <a:rPr lang="en-US" sz="1400">
                <a:solidFill>
                  <a:schemeClr val="bg1"/>
                </a:solidFill>
              </a:rPr>
              <a:t> help professionals search building codes, regulations, and case studies in seconds</a:t>
            </a:r>
            <a:endParaRPr lang="en-US" sz="1400" b="1">
              <a:solidFill>
                <a:schemeClr val="bg1"/>
              </a:solidFill>
            </a:endParaRPr>
          </a:p>
          <a:p>
            <a:r>
              <a:rPr lang="en-US" sz="1400">
                <a:solidFill>
                  <a:schemeClr val="bg1"/>
                </a:solidFill>
              </a:rPr>
              <a:t>Enables </a:t>
            </a:r>
            <a:r>
              <a:rPr lang="en-US" sz="1400" b="1">
                <a:solidFill>
                  <a:schemeClr val="bg1"/>
                </a:solidFill>
              </a:rPr>
              <a:t>faster, smarter decision-making</a:t>
            </a:r>
            <a:r>
              <a:rPr lang="en-US" sz="1400">
                <a:solidFill>
                  <a:schemeClr val="bg1"/>
                </a:solidFill>
              </a:rPr>
              <a:t> in the field</a:t>
            </a:r>
            <a:endParaRPr lang="en-US" sz="1400" b="1">
              <a:solidFill>
                <a:schemeClr val="bg1"/>
              </a:solidFill>
            </a:endParaRPr>
          </a:p>
          <a:p>
            <a:r>
              <a:rPr lang="en-US" sz="1400">
                <a:solidFill>
                  <a:schemeClr val="bg1"/>
                </a:solidFill>
              </a:rPr>
              <a:t>Spots </a:t>
            </a:r>
            <a:r>
              <a:rPr lang="en-US" sz="1400" b="1">
                <a:solidFill>
                  <a:schemeClr val="bg1"/>
                </a:solidFill>
              </a:rPr>
              <a:t>risk patterns</a:t>
            </a:r>
            <a:r>
              <a:rPr lang="en-US" sz="1400">
                <a:solidFill>
                  <a:schemeClr val="bg1"/>
                </a:solidFill>
              </a:rPr>
              <a:t> and predicts vulnerabilities before they become hazards</a:t>
            </a:r>
            <a:endParaRPr lang="en-US" sz="1400" b="1">
              <a:solidFill>
                <a:schemeClr val="bg1"/>
              </a:solidFill>
            </a:endParaRPr>
          </a:p>
          <a:p>
            <a:r>
              <a:rPr lang="en-US" sz="1400">
                <a:solidFill>
                  <a:schemeClr val="bg1"/>
                </a:solidFill>
              </a:rPr>
              <a:t>Quickly diagnoses issues like </a:t>
            </a:r>
            <a:r>
              <a:rPr lang="en-US" sz="1400" b="1">
                <a:solidFill>
                  <a:schemeClr val="bg1"/>
                </a:solidFill>
              </a:rPr>
              <a:t>structural stress, environmental hazards, or malfunctions</a:t>
            </a:r>
          </a:p>
          <a:p>
            <a:r>
              <a:rPr lang="en-US" sz="1400">
                <a:solidFill>
                  <a:schemeClr val="bg1"/>
                </a:solidFill>
              </a:rPr>
              <a:t>Helps take </a:t>
            </a:r>
            <a:r>
              <a:rPr lang="en-US" sz="1400" b="1">
                <a:solidFill>
                  <a:schemeClr val="bg1"/>
                </a:solidFill>
              </a:rPr>
              <a:t>proactive, corrective actions</a:t>
            </a:r>
            <a:r>
              <a:rPr lang="en-US" sz="1400">
                <a:solidFill>
                  <a:schemeClr val="bg1"/>
                </a:solidFill>
              </a:rPr>
              <a:t> to keep buildings safe</a:t>
            </a:r>
          </a:p>
          <a:p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AI-generated content may be incorrect.">
            <a:extLst>
              <a:ext uri="{FF2B5EF4-FFF2-40B4-BE49-F238E27FC236}">
                <a16:creationId xmlns:a16="http://schemas.microsoft.com/office/drawing/2014/main" id="{7C057D6B-F392-EE74-D9E0-FFEDD9D9F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r="599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0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olar panels on a roof&#10;&#10;AI-generated content may be incorrect.">
            <a:extLst>
              <a:ext uri="{FF2B5EF4-FFF2-40B4-BE49-F238E27FC236}">
                <a16:creationId xmlns:a16="http://schemas.microsoft.com/office/drawing/2014/main" id="{AF0A9BE6-0791-0805-4D0C-A81FD079BA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4" b="21376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F7BB0-9AA9-2CE0-75DF-14E6DFFA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Sustainability =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Long-Term Victory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47DB7-7A6B-DC65-1A24-46FDD1ADB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Energy-efficient materials and systems</a:t>
            </a:r>
          </a:p>
          <a:p>
            <a:r>
              <a:rPr lang="en-US" sz="2000">
                <a:solidFill>
                  <a:srgbClr val="FFFFFF"/>
                </a:solidFill>
              </a:rPr>
              <a:t>Net-zero buildings</a:t>
            </a:r>
          </a:p>
          <a:p>
            <a:r>
              <a:rPr lang="en-US" sz="2000">
                <a:solidFill>
                  <a:srgbClr val="FFFFFF"/>
                </a:solidFill>
              </a:rPr>
              <a:t>Resilient designs to combat climate change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4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034C8-8EA8-9824-2414-B86CCC4E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4551036"/>
            <a:ext cx="4284420" cy="1687143"/>
          </a:xfrm>
        </p:spPr>
        <p:txBody>
          <a:bodyPr anchor="t"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Resilience &amp; Disaster Readiness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tree, outdoor, sign&#10;&#10;AI-generated content may be incorrect.">
            <a:extLst>
              <a:ext uri="{FF2B5EF4-FFF2-40B4-BE49-F238E27FC236}">
                <a16:creationId xmlns:a16="http://schemas.microsoft.com/office/drawing/2014/main" id="{C92583B6-66F9-1FBF-8B99-E2B7EB7A6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" b="-2"/>
          <a:stretch/>
        </p:blipFill>
        <p:spPr>
          <a:xfrm>
            <a:off x="1155556" y="637762"/>
            <a:ext cx="9889765" cy="35793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454411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45E74-BDCD-9C6E-51ED-79D9F10B6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49" y="4750698"/>
            <a:ext cx="4310672" cy="1463834"/>
          </a:xfrm>
        </p:spPr>
        <p:txBody>
          <a:bodyPr>
            <a:normAutofit/>
          </a:bodyPr>
          <a:lstStyle/>
          <a:p>
            <a:r>
              <a:rPr lang="en-US" sz="1200"/>
              <a:t>Ready for Anything</a:t>
            </a:r>
          </a:p>
          <a:p>
            <a:pPr lvl="1"/>
            <a:r>
              <a:rPr lang="en-US" sz="1200"/>
              <a:t>Codes now address hurricanes, wildfires, floods</a:t>
            </a:r>
          </a:p>
          <a:p>
            <a:pPr lvl="1"/>
            <a:r>
              <a:rPr lang="en-US" sz="1200"/>
              <a:t>Focus on survivability and quick recovery</a:t>
            </a:r>
          </a:p>
          <a:p>
            <a:pPr lvl="1"/>
            <a:r>
              <a:rPr lang="en-US" sz="1200"/>
              <a:t>Retrofitting older structures</a:t>
            </a:r>
          </a:p>
          <a:p>
            <a:pPr lvl="1"/>
            <a:r>
              <a:rPr lang="en-US" sz="1200"/>
              <a:t>Community-based disaster plans  </a:t>
            </a:r>
            <a:r>
              <a:rPr lang="en-US" sz="1200">
                <a:hlinkClick r:id="rId3"/>
              </a:rPr>
              <a:t>Wildfire &amp; Disaster - El Dorado County</a:t>
            </a:r>
            <a:endParaRPr lang="en-US" sz="1200"/>
          </a:p>
          <a:p>
            <a:pPr lvl="1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8692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9B618-3BA8-6782-5E2E-87482E94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Global Trends in Building Safety</a:t>
            </a:r>
          </a:p>
        </p:txBody>
      </p:sp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BF3235BD-C97F-6861-8014-1A3968E3C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FBFED-E30F-FDAC-0CBF-35ACEA82C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Learning from the World’s Playbook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International Code Comparisons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Modular &amp; prefab innovations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Digital permitting and inspections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Urban density &amp; smart cities</a:t>
            </a:r>
          </a:p>
          <a:p>
            <a:pPr lvl="1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0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AE5FE-B09E-7AF0-0CEF-4AA7ECA4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Technology in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5724C-EFA9-5AFC-BF76-D3B9E09A6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High-Tech Tools for Safety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Drones for roof and structural inspections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Thermal imaging for energy efficiency</a:t>
            </a:r>
          </a:p>
          <a:p>
            <a:pPr lvl="1"/>
            <a:r>
              <a:rPr lang="en-US" sz="1700" err="1">
                <a:solidFill>
                  <a:schemeClr val="bg1"/>
                </a:solidFill>
              </a:rPr>
              <a:t>Augmentented</a:t>
            </a:r>
            <a:r>
              <a:rPr lang="en-US" sz="1700">
                <a:solidFill>
                  <a:schemeClr val="bg1"/>
                </a:solidFill>
              </a:rPr>
              <a:t> Reality (AR) for code visualization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Cloud-based reporting systems</a:t>
            </a:r>
          </a:p>
          <a:p>
            <a:pPr lvl="1"/>
            <a:endParaRPr lang="en-US" sz="1700">
              <a:solidFill>
                <a:schemeClr val="bg1"/>
              </a:solidFill>
            </a:endParaRPr>
          </a:p>
          <a:p>
            <a:pPr lvl="1"/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5" name="Picture 4" descr="A helicopter flying over a building&#10;&#10;AI-generated content may be incorrect.">
            <a:extLst>
              <a:ext uri="{FF2B5EF4-FFF2-40B4-BE49-F238E27FC236}">
                <a16:creationId xmlns:a16="http://schemas.microsoft.com/office/drawing/2014/main" id="{889FE930-10AF-CCB3-4961-0F14C77DC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" r="3" b="3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6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8A9D7-09F8-BBB5-753C-BB093560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US"/>
              <a:t>Data-Driven Safety</a:t>
            </a:r>
          </a:p>
        </p:txBody>
      </p:sp>
      <p:pic>
        <p:nvPicPr>
          <p:cNvPr id="5" name="Picture 4" descr="A person standing in front of a large screen&#10;&#10;AI-generated content may be incorrect.">
            <a:extLst>
              <a:ext uri="{FF2B5EF4-FFF2-40B4-BE49-F238E27FC236}">
                <a16:creationId xmlns:a16="http://schemas.microsoft.com/office/drawing/2014/main" id="{8FFCB3FE-0F22-1E8E-172E-5EE9EE3E5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25B8F-A4A4-6D7D-BEF8-E54265DB4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en-US" sz="2000"/>
              <a:t>Building with Data, Not Just Bricks</a:t>
            </a:r>
          </a:p>
          <a:p>
            <a:pPr lvl="1"/>
            <a:r>
              <a:rPr lang="en-US" sz="2000"/>
              <a:t>Predictive maintenance</a:t>
            </a:r>
          </a:p>
          <a:p>
            <a:pPr lvl="1"/>
            <a:r>
              <a:rPr lang="en-US" sz="2000"/>
              <a:t>Smart sensors alerting to issues (e.g., gas leaks, cracks)</a:t>
            </a:r>
          </a:p>
          <a:p>
            <a:pPr lvl="1"/>
            <a:r>
              <a:rPr lang="en-US" sz="2000"/>
              <a:t>Centralized building safety databases</a:t>
            </a:r>
          </a:p>
          <a:p>
            <a:pPr lvl="1"/>
            <a:r>
              <a:rPr lang="en-US" sz="2000"/>
              <a:t>Machine learning to anticipate code violations</a:t>
            </a:r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4224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GAME ON: Week 5  Going Into Overtime</vt:lpstr>
      <vt:lpstr>Safety Doesn’t Stop After the Final Whistle</vt:lpstr>
      <vt:lpstr>The Game Changes – So Should We</vt:lpstr>
      <vt:lpstr>GenAI: Powering the Next Play in Building Safety</vt:lpstr>
      <vt:lpstr>Sustainability =  Long-Term Victory</vt:lpstr>
      <vt:lpstr>Resilience &amp; Disaster Readiness</vt:lpstr>
      <vt:lpstr>Global Trends in Building Safety</vt:lpstr>
      <vt:lpstr>Technology in Inspections</vt:lpstr>
      <vt:lpstr>Data-Driven Safety</vt:lpstr>
      <vt:lpstr>What This Means for You</vt:lpstr>
      <vt:lpstr>Building the Future, Together</vt:lpstr>
      <vt:lpstr>Learn More &amp; Share</vt:lpstr>
    </vt:vector>
  </TitlesOfParts>
  <Company>County of El 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Cara L. Bishop</dc:creator>
  <cp:revision>1</cp:revision>
  <dcterms:created xsi:type="dcterms:W3CDTF">2025-04-15T21:39:25Z</dcterms:created>
  <dcterms:modified xsi:type="dcterms:W3CDTF">2025-04-17T18:01:06Z</dcterms:modified>
</cp:coreProperties>
</file>