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20555-6928-40B7-83FC-3ED02B9BE901}" v="1" dt="2025-04-22T17:33:4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L. Bishop" userId="ab9a2ba1-5fc2-4cc2-8363-beeeb88284f2" providerId="ADAL" clId="{07B20555-6928-40B7-83FC-3ED02B9BE901}"/>
    <pc:docChg chg="custSel modSld">
      <pc:chgData name="Cara L. Bishop" userId="ab9a2ba1-5fc2-4cc2-8363-beeeb88284f2" providerId="ADAL" clId="{07B20555-6928-40B7-83FC-3ED02B9BE901}" dt="2025-04-22T17:34:26.940" v="20" actId="26606"/>
      <pc:docMkLst>
        <pc:docMk/>
      </pc:docMkLst>
      <pc:sldChg chg="modSp mod">
        <pc:chgData name="Cara L. Bishop" userId="ab9a2ba1-5fc2-4cc2-8363-beeeb88284f2" providerId="ADAL" clId="{07B20555-6928-40B7-83FC-3ED02B9BE901}" dt="2025-04-15T14:46:27.436" v="0" actId="20577"/>
        <pc:sldMkLst>
          <pc:docMk/>
          <pc:sldMk cId="232340808" sldId="263"/>
        </pc:sldMkLst>
        <pc:spChg chg="mod">
          <ac:chgData name="Cara L. Bishop" userId="ab9a2ba1-5fc2-4cc2-8363-beeeb88284f2" providerId="ADAL" clId="{07B20555-6928-40B7-83FC-3ED02B9BE901}" dt="2025-04-15T14:46:27.436" v="0" actId="20577"/>
          <ac:spMkLst>
            <pc:docMk/>
            <pc:sldMk cId="232340808" sldId="263"/>
            <ac:spMk id="5" creationId="{93B6A1BF-947C-F44F-DC0C-3A4B45536D39}"/>
          </ac:spMkLst>
        </pc:spChg>
      </pc:sldChg>
      <pc:sldChg chg="modSp mod">
        <pc:chgData name="Cara L. Bishop" userId="ab9a2ba1-5fc2-4cc2-8363-beeeb88284f2" providerId="ADAL" clId="{07B20555-6928-40B7-83FC-3ED02B9BE901}" dt="2025-04-15T20:22:47.317" v="2" actId="20577"/>
        <pc:sldMkLst>
          <pc:docMk/>
          <pc:sldMk cId="2723298994" sldId="264"/>
        </pc:sldMkLst>
        <pc:spChg chg="mod">
          <ac:chgData name="Cara L. Bishop" userId="ab9a2ba1-5fc2-4cc2-8363-beeeb88284f2" providerId="ADAL" clId="{07B20555-6928-40B7-83FC-3ED02B9BE901}" dt="2025-04-15T20:22:47.317" v="2" actId="20577"/>
          <ac:spMkLst>
            <pc:docMk/>
            <pc:sldMk cId="2723298994" sldId="264"/>
            <ac:spMk id="7" creationId="{7682E4F4-05F2-C917-7F89-37D462721401}"/>
          </ac:spMkLst>
        </pc:spChg>
      </pc:sldChg>
      <pc:sldChg chg="modSp mod">
        <pc:chgData name="Cara L. Bishop" userId="ab9a2ba1-5fc2-4cc2-8363-beeeb88284f2" providerId="ADAL" clId="{07B20555-6928-40B7-83FC-3ED02B9BE901}" dt="2025-04-15T20:23:04.418" v="3" actId="20577"/>
        <pc:sldMkLst>
          <pc:docMk/>
          <pc:sldMk cId="2612994716" sldId="266"/>
        </pc:sldMkLst>
        <pc:spChg chg="mod">
          <ac:chgData name="Cara L. Bishop" userId="ab9a2ba1-5fc2-4cc2-8363-beeeb88284f2" providerId="ADAL" clId="{07B20555-6928-40B7-83FC-3ED02B9BE901}" dt="2025-04-15T20:23:04.418" v="3" actId="20577"/>
          <ac:spMkLst>
            <pc:docMk/>
            <pc:sldMk cId="2612994716" sldId="266"/>
            <ac:spMk id="3" creationId="{123113BD-32BD-8ED0-343C-6AAC1F8E16D6}"/>
          </ac:spMkLst>
        </pc:spChg>
      </pc:sldChg>
      <pc:sldChg chg="modSp mod">
        <pc:chgData name="Cara L. Bishop" userId="ab9a2ba1-5fc2-4cc2-8363-beeeb88284f2" providerId="ADAL" clId="{07B20555-6928-40B7-83FC-3ED02B9BE901}" dt="2025-04-15T20:23:30.796" v="10" actId="20577"/>
        <pc:sldMkLst>
          <pc:docMk/>
          <pc:sldMk cId="3976688084" sldId="267"/>
        </pc:sldMkLst>
        <pc:spChg chg="mod">
          <ac:chgData name="Cara L. Bishop" userId="ab9a2ba1-5fc2-4cc2-8363-beeeb88284f2" providerId="ADAL" clId="{07B20555-6928-40B7-83FC-3ED02B9BE901}" dt="2025-04-15T20:23:30.796" v="10" actId="20577"/>
          <ac:spMkLst>
            <pc:docMk/>
            <pc:sldMk cId="3976688084" sldId="267"/>
            <ac:spMk id="14" creationId="{AD6B6493-B364-3D19-E23F-9DD552EE02D2}"/>
          </ac:spMkLst>
        </pc:spChg>
      </pc:sldChg>
      <pc:sldChg chg="addSp delSp modSp mod">
        <pc:chgData name="Cara L. Bishop" userId="ab9a2ba1-5fc2-4cc2-8363-beeeb88284f2" providerId="ADAL" clId="{07B20555-6928-40B7-83FC-3ED02B9BE901}" dt="2025-04-22T17:34:26.940" v="20" actId="26606"/>
        <pc:sldMkLst>
          <pc:docMk/>
          <pc:sldMk cId="1738520643" sldId="268"/>
        </pc:sldMkLst>
        <pc:spChg chg="mod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2" creationId="{67468BF7-C52E-C130-B478-0E0445EC8AE2}"/>
          </ac:spMkLst>
        </pc:spChg>
        <pc:spChg chg="mod ord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3" creationId="{5B520238-57D7-FAD3-DCEC-95EE5F9B1E89}"/>
          </ac:spMkLst>
        </pc:spChg>
        <pc:spChg chg="del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10" creationId="{A2679492-7988-4050-9056-542444452411}"/>
          </ac:spMkLst>
        </pc:spChg>
        <pc:spChg chg="del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12" creationId="{B091B163-7D61-4891-ABCF-5C13D9C418D0}"/>
          </ac:spMkLst>
        </pc:spChg>
        <pc:spChg chg="add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19" creationId="{2EB492CD-616E-47F8-933B-5E2D952A0593}"/>
          </ac:spMkLst>
        </pc:spChg>
        <pc:spChg chg="add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21" creationId="{59383CF9-23B5-4335-9B21-1791C4CF1C75}"/>
          </ac:spMkLst>
        </pc:spChg>
        <pc:spChg chg="add">
          <ac:chgData name="Cara L. Bishop" userId="ab9a2ba1-5fc2-4cc2-8363-beeeb88284f2" providerId="ADAL" clId="{07B20555-6928-40B7-83FC-3ED02B9BE901}" dt="2025-04-22T17:34:26.940" v="20" actId="26606"/>
          <ac:spMkLst>
            <pc:docMk/>
            <pc:sldMk cId="1738520643" sldId="268"/>
            <ac:spMk id="23" creationId="{0007FE00-9498-4706-B255-6437B0252C02}"/>
          </ac:spMkLst>
        </pc:spChg>
        <pc:picChg chg="del">
          <ac:chgData name="Cara L. Bishop" userId="ab9a2ba1-5fc2-4cc2-8363-beeeb88284f2" providerId="ADAL" clId="{07B20555-6928-40B7-83FC-3ED02B9BE901}" dt="2025-04-22T17:32:45.624" v="11" actId="478"/>
          <ac:picMkLst>
            <pc:docMk/>
            <pc:sldMk cId="1738520643" sldId="268"/>
            <ac:picMk id="5" creationId="{C18DB906-EC53-5132-DB5F-D93972120284}"/>
          </ac:picMkLst>
        </pc:picChg>
        <pc:picChg chg="add mod">
          <ac:chgData name="Cara L. Bishop" userId="ab9a2ba1-5fc2-4cc2-8363-beeeb88284f2" providerId="ADAL" clId="{07B20555-6928-40B7-83FC-3ED02B9BE901}" dt="2025-04-22T17:34:26.940" v="20" actId="26606"/>
          <ac:picMkLst>
            <pc:docMk/>
            <pc:sldMk cId="1738520643" sldId="268"/>
            <ac:picMk id="6" creationId="{58F9287F-F543-A396-4BB1-8AD0AB6209DB}"/>
          </ac:picMkLst>
        </pc:picChg>
        <pc:cxnChg chg="del">
          <ac:chgData name="Cara L. Bishop" userId="ab9a2ba1-5fc2-4cc2-8363-beeeb88284f2" providerId="ADAL" clId="{07B20555-6928-40B7-83FC-3ED02B9BE901}" dt="2025-04-22T17:34:26.940" v="20" actId="26606"/>
          <ac:cxnSpMkLst>
            <pc:docMk/>
            <pc:sldMk cId="1738520643" sldId="268"/>
            <ac:cxnSpMk id="14" creationId="{C49DA8F6-BCC1-4447-B54C-57856834B94B}"/>
          </ac:cxnSpMkLst>
        </pc:cxnChg>
      </pc:sldChg>
    </pc:docChg>
  </pc:docChgLst>
  <pc:docChgLst>
    <pc:chgData name="Ben Wehrle" userId="d39c5785-c42b-480e-a722-d5f69bd9cdaa" providerId="ADAL" clId="{1EAAF4CD-4897-4937-8CD7-AD176A5CE9F5}"/>
    <pc:docChg chg="custSel modSld">
      <pc:chgData name="Ben Wehrle" userId="d39c5785-c42b-480e-a722-d5f69bd9cdaa" providerId="ADAL" clId="{1EAAF4CD-4897-4937-8CD7-AD176A5CE9F5}" dt="2025-04-17T16:38:43.770" v="124"/>
      <pc:docMkLst>
        <pc:docMk/>
      </pc:docMkLst>
      <pc:sldChg chg="modTransition modAnim">
        <pc:chgData name="Ben Wehrle" userId="d39c5785-c42b-480e-a722-d5f69bd9cdaa" providerId="ADAL" clId="{1EAAF4CD-4897-4937-8CD7-AD176A5CE9F5}" dt="2025-04-17T16:38:43.770" v="124"/>
        <pc:sldMkLst>
          <pc:docMk/>
          <pc:sldMk cId="1564533931" sldId="256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3177676562" sldId="257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2010773090" sldId="258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930423576" sldId="259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4271934492" sldId="260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507721837" sldId="261"/>
        </pc:sldMkLst>
      </pc:sldChg>
      <pc:sldChg chg="modTransition modAnim">
        <pc:chgData name="Ben Wehrle" userId="d39c5785-c42b-480e-a722-d5f69bd9cdaa" providerId="ADAL" clId="{1EAAF4CD-4897-4937-8CD7-AD176A5CE9F5}" dt="2025-04-17T16:37:16.648" v="123"/>
        <pc:sldMkLst>
          <pc:docMk/>
          <pc:sldMk cId="533268440" sldId="262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232340808" sldId="263"/>
        </pc:sldMkLst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2723298994" sldId="264"/>
        </pc:sldMkLst>
      </pc:sldChg>
      <pc:sldChg chg="modSp mod 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2206618468" sldId="265"/>
        </pc:sldMkLst>
        <pc:spChg chg="mod">
          <ac:chgData name="Ben Wehrle" userId="d39c5785-c42b-480e-a722-d5f69bd9cdaa" providerId="ADAL" clId="{1EAAF4CD-4897-4937-8CD7-AD176A5CE9F5}" dt="2025-04-17T16:32:49.496" v="54" actId="14100"/>
          <ac:spMkLst>
            <pc:docMk/>
            <pc:sldMk cId="2206618468" sldId="265"/>
            <ac:spMk id="2" creationId="{016F1C8E-F0F7-9A6D-054F-365A9A7208F6}"/>
          </ac:spMkLst>
        </pc:spChg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2612994716" sldId="266"/>
        </pc:sldMkLst>
      </pc:sldChg>
      <pc:sldChg chg="modSp mod 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3976688084" sldId="267"/>
        </pc:sldMkLst>
        <pc:spChg chg="mod">
          <ac:chgData name="Ben Wehrle" userId="d39c5785-c42b-480e-a722-d5f69bd9cdaa" providerId="ADAL" clId="{1EAAF4CD-4897-4937-8CD7-AD176A5CE9F5}" dt="2025-04-17T16:35:13.254" v="83" actId="1076"/>
          <ac:spMkLst>
            <pc:docMk/>
            <pc:sldMk cId="3976688084" sldId="267"/>
            <ac:spMk id="14" creationId="{AD6B6493-B364-3D19-E23F-9DD552EE02D2}"/>
          </ac:spMkLst>
        </pc:spChg>
      </pc:sldChg>
      <pc:sldChg chg="modTransition modAnim">
        <pc:chgData name="Ben Wehrle" userId="d39c5785-c42b-480e-a722-d5f69bd9cdaa" providerId="ADAL" clId="{1EAAF4CD-4897-4937-8CD7-AD176A5CE9F5}" dt="2025-04-17T16:36:43.749" v="118"/>
        <pc:sldMkLst>
          <pc:docMk/>
          <pc:sldMk cId="173852064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CE5A-201B-E090-87EE-71DA51587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56415-78D9-00B8-83BA-C3E7C5733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2D83-AC9B-86F1-CA9F-124B3B15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1369-576D-0A67-A3F5-79B7B12C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EB0AF-8C41-C9E0-FF0A-7B824587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0CBA-91F8-ADA2-8C4E-33E4F50E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03F0F-D8EA-46E7-727C-5D7923CD6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4C40-B7F6-5E7E-A955-FF2FB9C2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5FCF-D821-9D20-62F0-D21398D4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E4EA-C99F-6EA5-102B-57A2B37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A4058-D0C6-8904-5201-B25260D75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9F18F-7F99-8973-8E6E-6987D9776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7AD0-A64D-64C2-C4F6-DB17DD29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C615-E585-4252-03B2-E231B0D5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7E5B-FCD8-F5F7-01CC-DB134DAC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656A-63AD-DD59-C68C-8BBDFE32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BF439-549B-F6DB-ADBA-8952F78E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0082-9AB6-FC3F-1DEE-8BA21241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309C-C4E1-DD4A-EA52-3F1A8FF5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CF82-B43C-D175-E6F3-B419F4BE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5B84-C1F4-69BB-CD19-7D5F5816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7F75-E7E4-469D-DEBC-5F5AC53C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9D7BE-19D9-4713-17DF-BD569D14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8EEC-2AF8-A4AD-63C1-01340938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5BFD-E2D3-47E5-483F-812B7A9E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507A-9115-2BAF-4D00-99ED58FA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2167-A5BE-451D-8117-6451DE478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C1BE-B8D6-75DB-1BB4-400895F58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D0257-AAC9-2AD2-2176-0518E573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1284A-A8FA-9308-6661-33173B40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6B46B-E8E5-96C9-DC39-BBD6D8CB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71FA-4926-0D75-B8EB-3154AF1E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A9D06-DF41-82E6-4381-96EB926A3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BE184-5E44-9C6C-27A4-6136FD8A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99E1-6458-CBE9-898A-CE759BBD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D471A-F557-114F-DCB9-AA3171EBB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8F6E5-9508-396B-E6B7-7EC2FD2D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C58F5-103F-F8A6-E2CA-27E8624D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FE8C4-5BBD-3471-F36B-86A6649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3322-1B29-9256-3AC4-0926BDE8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A82E9-902A-6779-E4B7-7A00F82B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937C-9122-C042-CC80-CBBC1D30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E2019-C361-4712-478F-A517C4C2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2C125-1BB1-5A93-CEA0-F48B1F27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646F0-134C-4888-0943-EA372DF5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358AF-AECD-9468-BBD6-1CF0FB17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18E5-CA32-3ED1-370C-1E316E1A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0058-0027-AAF0-AAB0-F621363F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A0677-CA5C-A0E0-5567-3DD884DD6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C0877-9622-94E3-C9AB-628CC659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18B35-1DB5-BC58-B02E-1A45084F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EEF81-093C-5EF4-EE3B-8478D28D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2678-69D6-6EF3-C6C9-10139262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DAA82-BC6F-02BA-0F36-CC25BB63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10EBC-D479-996F-A296-79879E496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B1EB-5854-63D9-EBA1-E66670F3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F2AE2-07A3-2613-1D4F-F839F5C8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1C3D6-7821-21A4-862F-1CE18BB1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8356B-7659-821C-4EE1-BFBF2DFA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E9D-C59A-50A1-9576-DA541121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B2F2-F594-C2AD-F3CD-D70990441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B674D-049C-43B9-B2E9-02FCFB8889F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AB81-D31D-7450-647E-49B5D1685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44EA-03A3-3676-91DC-A63F2F4C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5A4AD-00AD-4666-927E-9370A21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doradocounty.ca.gov/Land-Use/Planning-and-Building/Building-Divis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blog/5-reasons-building-codes-should-matter-yo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212E47-9F72-6EBA-5516-AEB51629A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6"/>
            <a:ext cx="5895058" cy="2702018"/>
          </a:xfrm>
          <a:noFill/>
        </p:spPr>
        <p:txBody>
          <a:bodyPr anchor="b"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Building Safety Month – Week 2</a:t>
            </a:r>
            <a:br>
              <a:rPr lang="en-US" sz="2700">
                <a:solidFill>
                  <a:schemeClr val="bg1"/>
                </a:solidFill>
              </a:rPr>
            </a:br>
            <a:r>
              <a:rPr lang="en-US" sz="2700">
                <a:solidFill>
                  <a:schemeClr val="bg1"/>
                </a:solidFill>
              </a:rPr>
              <a:t>May 4-10, 2025</a:t>
            </a:r>
            <a:br>
              <a:rPr lang="en-US" sz="2700">
                <a:solidFill>
                  <a:schemeClr val="bg1"/>
                </a:solidFill>
              </a:rPr>
            </a:br>
            <a:r>
              <a:rPr lang="en-US" sz="2700">
                <a:solidFill>
                  <a:schemeClr val="bg1"/>
                </a:solidFill>
              </a:rPr>
              <a:t>El Dorado County Planning and Building Department</a:t>
            </a:r>
            <a:br>
              <a:rPr lang="en-US" sz="4400">
                <a:solidFill>
                  <a:schemeClr val="bg1"/>
                </a:solidFill>
              </a:rPr>
            </a:b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7CBE32B3-26A4-7338-1373-F0F6B5E03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748952" y="1086611"/>
            <a:ext cx="4684777" cy="468477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Diagram, text&#10;&#10;AI-generated content may be incorrect.">
            <a:extLst>
              <a:ext uri="{FF2B5EF4-FFF2-40B4-BE49-F238E27FC236}">
                <a16:creationId xmlns:a16="http://schemas.microsoft.com/office/drawing/2014/main" id="{7AD8C1E4-66E9-3975-74EB-21F5214F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" y="3175985"/>
            <a:ext cx="4579249" cy="24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F1C8E-F0F7-9A6D-054F-365A9A72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1" y="1641752"/>
            <a:ext cx="5073648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Innovation = A Smarter Offense</a:t>
            </a:r>
          </a:p>
        </p:txBody>
      </p:sp>
      <p:pic>
        <p:nvPicPr>
          <p:cNvPr id="6" name="Content Placeholder 5" descr="Diagram&#10;&#10;AI-generated content may be incorrect.">
            <a:extLst>
              <a:ext uri="{FF2B5EF4-FFF2-40B4-BE49-F238E27FC236}">
                <a16:creationId xmlns:a16="http://schemas.microsoft.com/office/drawing/2014/main" id="{4B0E89D6-BA8F-C2C1-59F9-7519CD47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12" y="1429488"/>
            <a:ext cx="4579200" cy="4579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CC11B-A039-0363-DC6D-4AA9E0206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1824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Smart buildings aren’t just cool-they’re lifesavers.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Tech tools: AI building monitoring, smart alarms, real-time code updates.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Drones and apps help inspectors and builders work safer, faster.</a:t>
            </a:r>
          </a:p>
        </p:txBody>
      </p:sp>
    </p:spTree>
    <p:extLst>
      <p:ext uri="{BB962C8B-B14F-4D97-AF65-F5344CB8AC3E}">
        <p14:creationId xmlns:p14="http://schemas.microsoft.com/office/powerpoint/2010/main" val="22066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looking at a paper&#10;&#10;AI-generated content may be incorrect.">
            <a:extLst>
              <a:ext uri="{FF2B5EF4-FFF2-40B4-BE49-F238E27FC236}">
                <a16:creationId xmlns:a16="http://schemas.microsoft.com/office/drawing/2014/main" id="{89CA8692-8938-2B55-70C7-5F8291D70E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A37C2-61F4-5BF2-4978-11B0ABB6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Who’s on Your Team?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13BD-32BD-8ED0-343C-6AAC1F8E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Every team member matters-from builder to occupant.</a:t>
            </a:r>
          </a:p>
          <a:p>
            <a:r>
              <a:rPr lang="en-US" sz="2000">
                <a:solidFill>
                  <a:schemeClr val="bg1"/>
                </a:solidFill>
              </a:rPr>
              <a:t>Proactive Safety requires everyone to play a role.</a:t>
            </a:r>
          </a:p>
        </p:txBody>
      </p:sp>
    </p:spTree>
    <p:extLst>
      <p:ext uri="{BB962C8B-B14F-4D97-AF65-F5344CB8AC3E}">
        <p14:creationId xmlns:p14="http://schemas.microsoft.com/office/powerpoint/2010/main" val="26129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988ABCCA-DFA7-976F-63D0-06CE33609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2211"/>
            <a:ext cx="5181600" cy="3338165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D6B6493-B364-3D19-E23F-9DD552EE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7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Community Collaboration = Safer Spaces</a:t>
            </a:r>
            <a:br>
              <a:rPr lang="en-US"/>
            </a:br>
            <a:br>
              <a:rPr lang="en-US"/>
            </a:br>
            <a:r>
              <a:rPr lang="en-US" sz="1200"/>
              <a:t>Offense works best when the whole community is in the huddle</a:t>
            </a:r>
            <a:endParaRPr lang="en-US"/>
          </a:p>
        </p:txBody>
      </p:sp>
      <p:pic>
        <p:nvPicPr>
          <p:cNvPr id="24" name="Content Placeholder 23" descr="A picture containing text, sign">
            <a:extLst>
              <a:ext uri="{FF2B5EF4-FFF2-40B4-BE49-F238E27FC236}">
                <a16:creationId xmlns:a16="http://schemas.microsoft.com/office/drawing/2014/main" id="{DC7F72B1-26EA-E440-0994-F60396A0FA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6139"/>
            <a:ext cx="5181600" cy="3110309"/>
          </a:xfrm>
        </p:spPr>
      </p:pic>
    </p:spTree>
    <p:extLst>
      <p:ext uri="{BB962C8B-B14F-4D97-AF65-F5344CB8AC3E}">
        <p14:creationId xmlns:p14="http://schemas.microsoft.com/office/powerpoint/2010/main" val="39766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8BF7-C52E-C130-B478-0E0445EC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Call to Action: Get in the Game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Logo, company name">
            <a:extLst>
              <a:ext uri="{FF2B5EF4-FFF2-40B4-BE49-F238E27FC236}">
                <a16:creationId xmlns:a16="http://schemas.microsoft.com/office/drawing/2014/main" id="{58F9287F-F543-A396-4BB1-8AD0AB620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0238-57D7-FAD3-DCEC-95EE5F9B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You’ve got the playbook. Now it’s time to run the play.</a:t>
            </a:r>
          </a:p>
          <a:p>
            <a:pPr lvl="1"/>
            <a:r>
              <a:rPr lang="en-US"/>
              <a:t>Schedule an inspection</a:t>
            </a:r>
          </a:p>
          <a:p>
            <a:pPr lvl="1"/>
            <a:r>
              <a:rPr lang="en-US"/>
              <a:t>Review your emergency plan</a:t>
            </a:r>
          </a:p>
          <a:p>
            <a:pPr lvl="1"/>
            <a:r>
              <a:rPr lang="en-US"/>
              <a:t>Share safety tips</a:t>
            </a:r>
          </a:p>
          <a:p>
            <a:pPr lvl="1"/>
            <a:r>
              <a:rPr lang="en-US"/>
              <a:t>Visit </a:t>
            </a:r>
            <a:r>
              <a:rPr lang="en-US">
                <a:hlinkClick r:id="rId3"/>
              </a:rPr>
              <a:t>El Dorado County Building Division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1F94837-348D-429D-82E9-17AEC607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59" y="1065276"/>
            <a:ext cx="3675590" cy="47274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361AFD-0402-3334-5166-ED0AAB17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“Build Your Offense”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Encouraging Proactive Engagement in Building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B1A9-ADFE-2DD2-EF24-13F64CA1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US" sz="1800" b="0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Building Safety Month is an international campaign that takes place in May to raise awareness about building safety. This campaign reinforces the need for the adoption of modern, regularly-updated building codes, and helps individuals, families and businesses understand what it takes to create safe and sustainable structures.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ground&#10;&#10;AI-generated content may be incorrect.">
            <a:extLst>
              <a:ext uri="{FF2B5EF4-FFF2-40B4-BE49-F238E27FC236}">
                <a16:creationId xmlns:a16="http://schemas.microsoft.com/office/drawing/2014/main" id="{E597B6C8-DD36-4610-37EF-742F419939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0E38E-320F-A885-8C92-0C91995B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Take Proactive Steps Before Issues Arise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C1FA-E129-01BF-CF3F-AF0018FEE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Buy for the Long Haul: How to choose a Resilient House</a:t>
            </a:r>
          </a:p>
          <a:p>
            <a:pPr marL="514350"/>
            <a:r>
              <a:rPr lang="en-US" sz="2000">
                <a:solidFill>
                  <a:srgbClr val="FFFFFF"/>
                </a:solidFill>
              </a:rPr>
              <a:t>Location &amp; layout of home</a:t>
            </a:r>
          </a:p>
          <a:p>
            <a:pPr marL="514350"/>
            <a:r>
              <a:rPr lang="en-US" sz="2000">
                <a:solidFill>
                  <a:srgbClr val="FFFFFF"/>
                </a:solidFill>
              </a:rPr>
              <a:t>Weather Conditions</a:t>
            </a:r>
          </a:p>
          <a:p>
            <a:pPr marL="514350"/>
            <a:r>
              <a:rPr lang="en-US" sz="2000">
                <a:solidFill>
                  <a:srgbClr val="FFFFFF"/>
                </a:solidFill>
              </a:rPr>
              <a:t>Past &amp; Present Condition</a:t>
            </a:r>
          </a:p>
          <a:p>
            <a:pPr marL="514350"/>
            <a:r>
              <a:rPr lang="en-US" sz="2000">
                <a:solidFill>
                  <a:srgbClr val="FFFFFF"/>
                </a:solidFill>
              </a:rPr>
              <a:t>Which Building Code Cycle</a:t>
            </a:r>
          </a:p>
          <a:p>
            <a:pPr marL="514350"/>
            <a:r>
              <a:rPr lang="en-US" sz="2000">
                <a:solidFill>
                  <a:srgbClr val="FFFFFF"/>
                </a:solidFill>
              </a:rPr>
              <a:t>Tour the Home</a:t>
            </a:r>
          </a:p>
        </p:txBody>
      </p:sp>
    </p:spTree>
    <p:extLst>
      <p:ext uri="{BB962C8B-B14F-4D97-AF65-F5344CB8AC3E}">
        <p14:creationId xmlns:p14="http://schemas.microsoft.com/office/powerpoint/2010/main" val="2010773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97DFEA5C-931B-8837-BC42-11569310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9EB32A-9298-8EAE-E184-C00E86F4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Know the Code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Your Offense Starts with Code Compliance</a:t>
            </a:r>
            <a:br>
              <a:rPr lang="en-US" sz="4800">
                <a:solidFill>
                  <a:schemeClr val="bg1"/>
                </a:solidFill>
              </a:rPr>
            </a:br>
            <a:br>
              <a:rPr lang="en-US" sz="4800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29D9-8365-1579-459A-1AC28D65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16814"/>
            <a:ext cx="5692953" cy="3553942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Building Codes are your first line of defense</a:t>
            </a:r>
          </a:p>
          <a:p>
            <a:r>
              <a:rPr lang="en-US" sz="1800">
                <a:solidFill>
                  <a:schemeClr val="tx2"/>
                </a:solidFill>
              </a:rPr>
              <a:t>Building Codes Protect</a:t>
            </a:r>
          </a:p>
          <a:p>
            <a:r>
              <a:rPr lang="en-US" sz="1800">
                <a:solidFill>
                  <a:schemeClr val="tx2"/>
                </a:solidFill>
              </a:rPr>
              <a:t>Building Codes Work</a:t>
            </a:r>
          </a:p>
          <a:p>
            <a:r>
              <a:rPr lang="en-US" sz="1800">
                <a:solidFill>
                  <a:schemeClr val="tx2"/>
                </a:solidFill>
              </a:rPr>
              <a:t>Building Codes are Always Improving</a:t>
            </a:r>
          </a:p>
          <a:p>
            <a:r>
              <a:rPr lang="en-US" sz="1800">
                <a:solidFill>
                  <a:schemeClr val="tx2"/>
                </a:solidFill>
              </a:rPr>
              <a:t>Building Codes Help Your Community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7" name="Graphic 6">
            <a:hlinkClick r:id="rId3"/>
            <a:extLst>
              <a:ext uri="{FF2B5EF4-FFF2-40B4-BE49-F238E27FC236}">
                <a16:creationId xmlns:a16="http://schemas.microsoft.com/office/drawing/2014/main" id="{5DC78638-B835-F687-AF16-68FAACF4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1215" y="5689656"/>
            <a:ext cx="2804390" cy="9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A0A95-1342-788C-3CB9-69E0EE25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 the Team: Inspections</a:t>
            </a:r>
          </a:p>
        </p:txBody>
      </p:sp>
      <p:pic>
        <p:nvPicPr>
          <p:cNvPr id="6" name="Content Placeholder 5" descr="A picture containing clipart&#10;&#10;AI-generated content may be incorrect.">
            <a:extLst>
              <a:ext uri="{FF2B5EF4-FFF2-40B4-BE49-F238E27FC236}">
                <a16:creationId xmlns:a16="http://schemas.microsoft.com/office/drawing/2014/main" id="{FF43308A-7067-B491-AA90-DA778497AE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7" y="970699"/>
            <a:ext cx="5468347" cy="49078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19BBE-C050-8F35-CCCC-9D53665A0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7016" y="2965592"/>
            <a:ext cx="4589328" cy="29873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Inspectors are like the quarterback-reading the field and calling the plays.</a:t>
            </a:r>
          </a:p>
          <a:p>
            <a:r>
              <a:rPr lang="en-US" sz="1800"/>
              <a:t>Regular inspections catch problems before they become emergencies.</a:t>
            </a:r>
          </a:p>
          <a:p>
            <a:r>
              <a:rPr lang="en-US" sz="1800"/>
              <a:t>Structural, electrical, fire systems-each inspection plays a role.</a:t>
            </a:r>
          </a:p>
        </p:txBody>
      </p:sp>
    </p:spTree>
    <p:extLst>
      <p:ext uri="{BB962C8B-B14F-4D97-AF65-F5344CB8AC3E}">
        <p14:creationId xmlns:p14="http://schemas.microsoft.com/office/powerpoint/2010/main" val="42719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075CE-2A25-78C7-4401-086671FD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Offense in Action: Fire Safety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4291B5-3D14-D138-89A9-48485DAD0801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Fire doesn’t wait. Neither should we.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Working smoke alarms reduce death risk by 55%.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Install, inspect, and maintain.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677542DB-5C38-ED21-26D5-AC8182555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1799868"/>
            <a:ext cx="5666547" cy="32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88A8F-A320-B681-F9BA-AD5F4CCE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3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Strength Starts with Structure</a:t>
            </a:r>
          </a:p>
        </p:txBody>
      </p:sp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9E827729-B76F-0914-07AC-A3651E73A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" y="1798832"/>
            <a:ext cx="5260976" cy="3840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0A04-FAF8-0E54-1BBB-A21C7399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4" y="3146400"/>
            <a:ext cx="4391025" cy="24543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When nature hits, structure saves lives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Buildings must withstand wind, floods, earthquakes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Reinforced framing, flood barriers, flexible joints = proactive defense.</a:t>
            </a:r>
          </a:p>
          <a:p>
            <a:endParaRPr lang="en-US" sz="20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74A02-9668-9EF7-266D-D20C1488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Build for Everyone: Accessibility</a:t>
            </a:r>
          </a:p>
        </p:txBody>
      </p:sp>
      <p:pic>
        <p:nvPicPr>
          <p:cNvPr id="4" name="Picture 3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A49CFC5A-A6B3-E19C-3AFD-478C66E9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66487"/>
            <a:ext cx="6780700" cy="4322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6A1BF-947C-F44F-DC0C-3A4B45536D39}"/>
              </a:ext>
            </a:extLst>
          </p:cNvPr>
          <p:cNvSpPr txBox="1"/>
          <p:nvPr/>
        </p:nvSpPr>
        <p:spPr>
          <a:xfrm>
            <a:off x="4913745" y="5855855"/>
            <a:ext cx="6539346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win as a team when everyone can safely enter and exit.</a:t>
            </a:r>
          </a:p>
        </p:txBody>
      </p:sp>
    </p:spTree>
    <p:extLst>
      <p:ext uri="{BB962C8B-B14F-4D97-AF65-F5344CB8AC3E}">
        <p14:creationId xmlns:p14="http://schemas.microsoft.com/office/powerpoint/2010/main" val="2323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71C5-19B8-8DF2-2095-5509680B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Emergency Plans: Your Playbook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82E4F4-05F2-C917-7F89-37D46272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17" y="3849845"/>
            <a:ext cx="4425551" cy="18817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You don’t make a play without a plan-same goes for safety.</a:t>
            </a:r>
          </a:p>
          <a:p>
            <a:r>
              <a:rPr lang="en-US" sz="2200">
                <a:solidFill>
                  <a:srgbClr val="FFFFFF"/>
                </a:solidFill>
              </a:rPr>
              <a:t>Evacuation routes, fire drills, contact plans = safety readiness</a:t>
            </a:r>
          </a:p>
          <a:p>
            <a:r>
              <a:rPr lang="en-US" sz="2200">
                <a:solidFill>
                  <a:srgbClr val="FFFFFF"/>
                </a:solidFill>
              </a:rPr>
              <a:t>Everyone should know the plan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6ECD11EE-99C6-F56F-9130-0DD912E7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7" y="270180"/>
            <a:ext cx="2032025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1" name="Picture 10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98DB1E2F-4010-5B45-CC21-4802648AB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9" y="4649441"/>
            <a:ext cx="2899242" cy="103647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32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421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Open Sans</vt:lpstr>
      <vt:lpstr>Office Theme</vt:lpstr>
      <vt:lpstr>Building Safety Month – Week 2 May 4-10, 2025 El Dorado County Planning and Building Department </vt:lpstr>
      <vt:lpstr>“Build Your Offense”  Encouraging Proactive Engagement in Building Safety</vt:lpstr>
      <vt:lpstr>Take Proactive Steps Before Issues Arise</vt:lpstr>
      <vt:lpstr>Know the Code Your Offense Starts with Code Compliance  </vt:lpstr>
      <vt:lpstr>Meet the Team: Inspections</vt:lpstr>
      <vt:lpstr>Offense in Action: Fire Safety</vt:lpstr>
      <vt:lpstr>Strength Starts with Structure</vt:lpstr>
      <vt:lpstr>Build for Everyone: Accessibility</vt:lpstr>
      <vt:lpstr>Emergency Plans: Your Playbook</vt:lpstr>
      <vt:lpstr>Innovation = A Smarter Offense</vt:lpstr>
      <vt:lpstr>Who’s on Your Team?</vt:lpstr>
      <vt:lpstr>Community Collaboration = Safer Spaces  Offense works best when the whole community is in the huddle</vt:lpstr>
      <vt:lpstr>Call to Action: Get in the Game</vt:lpstr>
    </vt:vector>
  </TitlesOfParts>
  <Company>County of El 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Cara L. Bishop</dc:creator>
  <cp:lastModifiedBy>Cara L. Bishop</cp:lastModifiedBy>
  <cp:revision>1</cp:revision>
  <dcterms:created xsi:type="dcterms:W3CDTF">2025-04-11T15:31:32Z</dcterms:created>
  <dcterms:modified xsi:type="dcterms:W3CDTF">2025-04-22T17:34:34Z</dcterms:modified>
</cp:coreProperties>
</file>