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3" r:id="rId1"/>
  </p:sldMasterIdLst>
  <p:notesMasterIdLst>
    <p:notesMasterId r:id="rId17"/>
  </p:notesMasterIdLst>
  <p:handoutMasterIdLst>
    <p:handoutMasterId r:id="rId18"/>
  </p:handoutMasterIdLst>
  <p:sldIdLst>
    <p:sldId id="257" r:id="rId2"/>
    <p:sldId id="258" r:id="rId3"/>
    <p:sldId id="259" r:id="rId4"/>
    <p:sldId id="271" r:id="rId5"/>
    <p:sldId id="279" r:id="rId6"/>
    <p:sldId id="277" r:id="rId7"/>
    <p:sldId id="275" r:id="rId8"/>
    <p:sldId id="273" r:id="rId9"/>
    <p:sldId id="274" r:id="rId10"/>
    <p:sldId id="276" r:id="rId11"/>
    <p:sldId id="266" r:id="rId12"/>
    <p:sldId id="282" r:id="rId13"/>
    <p:sldId id="283" r:id="rId14"/>
    <p:sldId id="281" r:id="rId15"/>
    <p:sldId id="278" r:id="rId16"/>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58629" autoAdjust="0"/>
  </p:normalViewPr>
  <p:slideViewPr>
    <p:cSldViewPr>
      <p:cViewPr varScale="1">
        <p:scale>
          <a:sx n="114" d="100"/>
          <a:sy n="114" d="100"/>
        </p:scale>
        <p:origin x="2214"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789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3789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3789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3058A85C-2533-474F-A0D0-12E415F8CE76}" type="slidenum">
              <a:rPr lang="en-US"/>
              <a:pPr/>
              <a:t>‹#›</a:t>
            </a:fld>
            <a:endParaRPr lang="en-US"/>
          </a:p>
        </p:txBody>
      </p:sp>
    </p:spTree>
    <p:extLst>
      <p:ext uri="{BB962C8B-B14F-4D97-AF65-F5344CB8AC3E}">
        <p14:creationId xmlns:p14="http://schemas.microsoft.com/office/powerpoint/2010/main" val="299084577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819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81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819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19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819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E4026E7-2BF3-42CD-82A3-23C4B95FA7D6}" type="slidenum">
              <a:rPr lang="en-US"/>
              <a:pPr/>
              <a:t>‹#›</a:t>
            </a:fld>
            <a:endParaRPr lang="en-US"/>
          </a:p>
        </p:txBody>
      </p:sp>
    </p:spTree>
    <p:extLst>
      <p:ext uri="{BB962C8B-B14F-4D97-AF65-F5344CB8AC3E}">
        <p14:creationId xmlns:p14="http://schemas.microsoft.com/office/powerpoint/2010/main" val="153480656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84027A-366E-4568-A25E-1EAB6D41C1F7}" type="slidenum">
              <a:rPr lang="en-US"/>
              <a:pPr/>
              <a:t>1</a:t>
            </a:fld>
            <a:endParaRPr lang="en-US"/>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r>
              <a:rPr lang="en-US" dirty="0"/>
              <a:t>This presentation was initially included in the annual Zone of Benefit Advisory Committee training session held November 16, 2006. It has been modified slightly as staff has received additional information regarding the processes. Originally compiled by Department of Transportation Staff: Michele Smith, Administrative Services Officer and Elizabeth Zangari, Department Analyst.</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25C1AC3-74AB-4813-AD11-DECE9B0278E8}" type="slidenum">
              <a:rPr lang="en-US"/>
              <a:pPr/>
              <a:t>10</a:t>
            </a:fld>
            <a:endParaRPr 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A097FB-D945-4C39-861A-9C17A71EE809}" type="slidenum">
              <a:rPr lang="en-US"/>
              <a:pPr/>
              <a:t>11</a:t>
            </a:fld>
            <a:endParaRPr lang="en-US"/>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r>
              <a:rPr lang="en-US" dirty="0"/>
              <a:t>Arguments are prepared by registered voters who are zone residents. Arguments may be made both for and against a measure; rebuttals may be made to each argument. Original documents with original signatures are required. Contact the Elections office during the argument period to obtain filed arguments.</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8C59EFD-A58E-4099-B8A9-BBC6154EE3AF}" type="slidenum">
              <a:rPr lang="en-US"/>
              <a:pPr/>
              <a:t>12</a:t>
            </a:fld>
            <a:endParaRPr 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r>
              <a:rPr lang="en-US" dirty="0"/>
              <a:t>For the May 7, 2013 Election date, 125 days is January 2, 2013. Due to the holidays, there is no meeting that day, or the preceding week, December 25, 2012. The latest date a meeting is available to schedule the Resolutions is December 18, 2012.</a:t>
            </a:r>
          </a:p>
          <a:p>
            <a:endParaRPr lang="en-US" dirty="0"/>
          </a:p>
        </p:txBody>
      </p:sp>
    </p:spTree>
    <p:extLst>
      <p:ext uri="{BB962C8B-B14F-4D97-AF65-F5344CB8AC3E}">
        <p14:creationId xmlns:p14="http://schemas.microsoft.com/office/powerpoint/2010/main" val="1504586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235372-0BBC-4457-854B-90A4A26A2742}" type="slidenum">
              <a:rPr lang="en-US"/>
              <a:pPr/>
              <a:t>13</a:t>
            </a:fld>
            <a:endParaRPr lang="en-US"/>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p:txBody>
          <a:bodyPr/>
          <a:lstStyle/>
          <a:p>
            <a:r>
              <a:rPr lang="en-US" dirty="0"/>
              <a:t>The Advisory Committee needs to allow at least two weeks preparation time and scheduling for the Board Agenda &amp; Resolution.</a:t>
            </a:r>
          </a:p>
        </p:txBody>
      </p:sp>
    </p:spTree>
    <p:extLst>
      <p:ext uri="{BB962C8B-B14F-4D97-AF65-F5344CB8AC3E}">
        <p14:creationId xmlns:p14="http://schemas.microsoft.com/office/powerpoint/2010/main" val="40729861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3791A8-4367-461C-81D2-35F5F695B216}" type="slidenum">
              <a:rPr lang="en-US"/>
              <a:pPr/>
              <a:t>15</a:t>
            </a:fld>
            <a:endParaRPr lang="en-US"/>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7ED9D75-4121-4FFC-8124-688C952C318B}" type="slidenum">
              <a:rPr lang="en-US"/>
              <a:pPr/>
              <a:t>2</a:t>
            </a:fld>
            <a:endParaRPr lang="en-US"/>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p:txBody>
          <a:bodyPr/>
          <a:lstStyle/>
          <a:p>
            <a:r>
              <a:rPr lang="en-US" dirty="0"/>
              <a:t>The County</a:t>
            </a:r>
            <a:r>
              <a:rPr lang="en-US" baseline="0" dirty="0"/>
              <a:t> Charter added voter approval for any new assessments or taxes and for any increases to existing assessments or taxes. Prop 218 made a distinction in approval processes between special taxes and benefit assessments. Any new assessments or taxes imposed between January 1, 1996 and November 6, 1996 not already approved by voters were subject to election within two years – by November 6, 1998.</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DFC89B-7C6E-4CED-ABD1-663AD93C64F3}" type="slidenum">
              <a:rPr lang="en-US"/>
              <a:pPr/>
              <a:t>3</a:t>
            </a:fld>
            <a:endParaRPr lang="en-US"/>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r>
              <a:rPr lang="en-US" dirty="0"/>
              <a:t>Both the County Charter and “Prop 218” had significant impact on the zones of benefit by eliminating the ability of the Advisory Committees to independently recommend the assessment or tax amount for any given year.</a:t>
            </a:r>
          </a:p>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01BF24-0241-46F6-B77C-49D4A7B1BA2F}" type="slidenum">
              <a:rPr lang="en-US"/>
              <a:pPr/>
              <a:t>4</a:t>
            </a:fld>
            <a:endParaRPr 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r>
              <a:rPr lang="en-US" dirty="0"/>
              <a:t>Summary: </a:t>
            </a:r>
          </a:p>
          <a:p>
            <a:r>
              <a:rPr lang="en-US" dirty="0"/>
              <a:t>Significant changes to state and County code that have occurred since the majority of the road maintenance zones of benefit were formed have impacted the establishment of and increase to revenue sources. The processes for setting both the special tax and benefit assessments have advantages and disadvantages. Ultimately, the zone residents and advisory committees must weigh these issues, and recommend which process they find to be in the better interest of their particular zone to zone administration staff for presenting before the Board of Supervisors.</a:t>
            </a:r>
          </a:p>
          <a:p>
            <a:r>
              <a:rPr lang="en-US" dirty="0"/>
              <a:t>This presentation focuses on Special Taxes.</a:t>
            </a:r>
          </a:p>
          <a:p>
            <a:endParaRPr lang="en-US" dirty="0"/>
          </a:p>
          <a:p>
            <a:r>
              <a:rPr lang="en-US" dirty="0"/>
              <a:t>Further questions regarding these processes may be directed to</a:t>
            </a:r>
            <a:r>
              <a:rPr lang="en-US" baseline="0" dirty="0"/>
              <a:t> Zone of Benefit Administration.</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22690BE-C779-43B7-91AC-FFADC71C36BE}" type="slidenum">
              <a:rPr lang="en-US"/>
              <a:pPr/>
              <a:t>5</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r>
              <a:rPr lang="en-US" dirty="0"/>
              <a:t>To project availability of a new or increased special tax, work back from the tax roll deadline: August 10.</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EC9FA1-6FA7-40E0-87A7-518B314270E2}" type="slidenum">
              <a:rPr lang="en-US"/>
              <a:pPr/>
              <a:t>6</a:t>
            </a:fld>
            <a:endParaRPr lang="en-US"/>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r>
              <a:rPr lang="en-US"/>
              <a:t>Zone advisory committees are required to meet four (4) times each year. Tax rolls are delivered August 10 each year.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1473037-48BE-4AA2-9703-F7A110E63102}" type="slidenum">
              <a:rPr lang="en-US"/>
              <a:pPr/>
              <a:t>7</a:t>
            </a:fld>
            <a:endParaRPr 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r>
              <a:rPr lang="en-US" dirty="0"/>
              <a:t>The Board recently indicated concerns regarding compliance with the Brown Act when advisory committees made requests to initiate proceedings to increase a special tax. Staff was directed to reiterate and document the noticing and meeting requirements prior to initiating subsequent special tax elections.</a:t>
            </a:r>
          </a:p>
          <a:p>
            <a:endParaRPr lang="en-US" dirty="0"/>
          </a:p>
          <a:p>
            <a:r>
              <a:rPr lang="en-US" dirty="0"/>
              <a:t>The description of an agenda item must be clear. Phrases like “Review of funding” or “Potential for election”  do not adequately address a committee’s request to the County to increase (or adopt) a special tax for the zone.</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7FB4DE-3DF8-4EE7-8BC1-979D94915D4C}" type="slidenum">
              <a:rPr lang="en-US"/>
              <a:pPr/>
              <a:t>8</a:t>
            </a:fld>
            <a:endParaRPr 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r>
              <a:rPr lang="en-US" dirty="0"/>
              <a:t>Tax rolls are set by the Property Tax Division of the County Auditor-Controller’s Office. Zone Administration staff delivers the Direct Charges to the Auditor’s Office on or before August 10</a:t>
            </a:r>
            <a:r>
              <a:rPr lang="en-US" baseline="30000" dirty="0"/>
              <a:t>th</a:t>
            </a:r>
            <a:r>
              <a:rPr lang="en-US" dirty="0"/>
              <a:t> each year. Once the roll is delivered, it is set until the following year.</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C807DB7-22D9-4956-B3D5-E219545FAC3E}" type="slidenum">
              <a:rPr lang="en-US"/>
              <a:pPr/>
              <a:t>9</a:t>
            </a:fld>
            <a:endParaRPr lang="en-US"/>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ADECAE41-5FC6-42EB-90FE-52D81D0AE1A6}" type="slidenum">
              <a:rPr lang="en-US" altLang="en-US" smtClean="0"/>
              <a:pPr/>
              <a:t>‹#›</a:t>
            </a:fld>
            <a:endParaRPr lang="en-US" altLang="en-US"/>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C8F23C36-FC79-4A22-868F-96C7FC68B816}" type="slidenum">
              <a:rPr lang="en-US" altLang="en-US" smtClean="0"/>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FABD76EA-FC11-4292-B760-BDAA6935F1D4}" type="slidenum">
              <a:rPr lang="en-US" altLang="en-US" smtClean="0"/>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5D58D099-64BB-4C74-B292-EAA0A54ABBDD}" type="slidenum">
              <a:rPr lang="en-US" altLang="en-US" smtClean="0"/>
              <a:pPr/>
              <a:t>‹#›</a:t>
            </a:fld>
            <a:endParaRPr lang="en-US" altLang="en-US"/>
          </a:p>
        </p:txBody>
      </p:sp>
      <p:sp>
        <p:nvSpPr>
          <p:cNvPr id="8" name="Content Placeholder 7"/>
          <p:cNvSpPr>
            <a:spLocks noGrp="1"/>
          </p:cNvSpPr>
          <p:nvPr>
            <p:ph sz="quarter" idx="13"/>
          </p:nvPr>
        </p:nvSpPr>
        <p:spPr>
          <a:xfrm>
            <a:off x="609600" y="1600200"/>
            <a:ext cx="79248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en-US"/>
              <a:t>Click to edit Master title style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ltLang="en-US"/>
          </a:p>
        </p:txBody>
      </p:sp>
      <p:sp>
        <p:nvSpPr>
          <p:cNvPr id="5" name="Footer Placeholder 4"/>
          <p:cNvSpPr>
            <a:spLocks noGrp="1"/>
          </p:cNvSpPr>
          <p:nvPr>
            <p:ph type="ftr" sz="quarter" idx="11"/>
          </p:nvPr>
        </p:nvSpPr>
        <p:spPr/>
        <p:txBody>
          <a:bodyPr/>
          <a:lstStyle/>
          <a:p>
            <a:endParaRPr lang="en-US" altLang="en-US"/>
          </a:p>
        </p:txBody>
      </p:sp>
      <p:sp>
        <p:nvSpPr>
          <p:cNvPr id="6" name="Slide Number Placeholder 5"/>
          <p:cNvSpPr>
            <a:spLocks noGrp="1"/>
          </p:cNvSpPr>
          <p:nvPr>
            <p:ph type="sldNum" sz="quarter" idx="12"/>
          </p:nvPr>
        </p:nvSpPr>
        <p:spPr/>
        <p:txBody>
          <a:bodyPr/>
          <a:lstStyle/>
          <a:p>
            <a:fld id="{B53A18B8-09DF-482C-8CFD-5AF6717A3B9B}" type="slidenum">
              <a:rPr lang="en-US" altLang="en-US" smtClean="0"/>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70C7C792-6379-4E1B-BC59-F44624D170D3}" type="slidenum">
              <a:rPr lang="en-US" altLang="en-US" smtClean="0"/>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09600" y="274638"/>
            <a:ext cx="7924800" cy="11430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endParaRPr lang="en-US" altLang="en-US"/>
          </a:p>
        </p:txBody>
      </p:sp>
      <p:sp>
        <p:nvSpPr>
          <p:cNvPr id="8" name="Footer Placeholder 7"/>
          <p:cNvSpPr>
            <a:spLocks noGrp="1"/>
          </p:cNvSpPr>
          <p:nvPr>
            <p:ph type="ftr" sz="quarter" idx="11"/>
          </p:nvPr>
        </p:nvSpPr>
        <p:spPr/>
        <p:txBody>
          <a:bodyPr/>
          <a:lstStyle/>
          <a:p>
            <a:endParaRPr lang="en-US" altLang="en-US"/>
          </a:p>
        </p:txBody>
      </p:sp>
      <p:sp>
        <p:nvSpPr>
          <p:cNvPr id="9" name="Slide Number Placeholder 8"/>
          <p:cNvSpPr>
            <a:spLocks noGrp="1"/>
          </p:cNvSpPr>
          <p:nvPr>
            <p:ph type="sldNum" sz="quarter" idx="12"/>
          </p:nvPr>
        </p:nvSpPr>
        <p:spPr/>
        <p:txBody>
          <a:bodyPr/>
          <a:lstStyle/>
          <a:p>
            <a:fld id="{57682A21-6C18-48DF-8176-D4D4F97CE639}" type="slidenum">
              <a:rPr lang="en-US" altLang="en-US" smtClean="0"/>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endParaRPr lang="en-US" altLang="en-US"/>
          </a:p>
        </p:txBody>
      </p:sp>
      <p:sp>
        <p:nvSpPr>
          <p:cNvPr id="4" name="Footer Placeholder 3"/>
          <p:cNvSpPr>
            <a:spLocks noGrp="1"/>
          </p:cNvSpPr>
          <p:nvPr>
            <p:ph type="ftr" sz="quarter" idx="11"/>
          </p:nvPr>
        </p:nvSpPr>
        <p:spPr/>
        <p:txBody>
          <a:bodyPr/>
          <a:lstStyle/>
          <a:p>
            <a:endParaRPr lang="en-US" altLang="en-US"/>
          </a:p>
        </p:txBody>
      </p:sp>
      <p:sp>
        <p:nvSpPr>
          <p:cNvPr id="5" name="Slide Number Placeholder 4"/>
          <p:cNvSpPr>
            <a:spLocks noGrp="1"/>
          </p:cNvSpPr>
          <p:nvPr>
            <p:ph type="sldNum" sz="quarter" idx="12"/>
          </p:nvPr>
        </p:nvSpPr>
        <p:spPr/>
        <p:txBody>
          <a:bodyPr/>
          <a:lstStyle/>
          <a:p>
            <a:fld id="{A38698BF-8E57-40D7-A1B7-9E4C21100758}" type="slidenum">
              <a:rPr lang="en-US" altLang="en-US" smtClean="0"/>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ltLang="en-US"/>
          </a:p>
        </p:txBody>
      </p:sp>
      <p:sp>
        <p:nvSpPr>
          <p:cNvPr id="3" name="Footer Placeholder 2"/>
          <p:cNvSpPr>
            <a:spLocks noGrp="1"/>
          </p:cNvSpPr>
          <p:nvPr>
            <p:ph type="ftr" sz="quarter" idx="11"/>
          </p:nvPr>
        </p:nvSpPr>
        <p:spPr/>
        <p:txBody>
          <a:bodyPr/>
          <a:lstStyle/>
          <a:p>
            <a:endParaRPr lang="en-US" altLang="en-US"/>
          </a:p>
        </p:txBody>
      </p:sp>
      <p:sp>
        <p:nvSpPr>
          <p:cNvPr id="4" name="Slide Number Placeholder 3"/>
          <p:cNvSpPr>
            <a:spLocks noGrp="1"/>
          </p:cNvSpPr>
          <p:nvPr>
            <p:ph type="sldNum" sz="quarter" idx="12"/>
          </p:nvPr>
        </p:nvSpPr>
        <p:spPr/>
        <p:txBody>
          <a:bodyPr/>
          <a:lstStyle/>
          <a:p>
            <a:fld id="{403A79CC-294E-4B50-81F9-1B94596C6C16}" type="slidenum">
              <a:rPr lang="en-US" altLang="en-US" smtClean="0"/>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358A1119-C64C-4A23-A318-D0A4ABFCB73C}" type="slidenum">
              <a:rPr lang="en-US" altLang="en-US" smtClean="0"/>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ltLang="en-US"/>
          </a:p>
        </p:txBody>
      </p:sp>
      <p:sp>
        <p:nvSpPr>
          <p:cNvPr id="6" name="Footer Placeholder 5"/>
          <p:cNvSpPr>
            <a:spLocks noGrp="1"/>
          </p:cNvSpPr>
          <p:nvPr>
            <p:ph type="ftr" sz="quarter" idx="11"/>
          </p:nvPr>
        </p:nvSpPr>
        <p:spPr/>
        <p:txBody>
          <a:bodyPr/>
          <a:lstStyle/>
          <a:p>
            <a:endParaRPr lang="en-US" altLang="en-US"/>
          </a:p>
        </p:txBody>
      </p:sp>
      <p:sp>
        <p:nvSpPr>
          <p:cNvPr id="7" name="Slide Number Placeholder 6"/>
          <p:cNvSpPr>
            <a:spLocks noGrp="1"/>
          </p:cNvSpPr>
          <p:nvPr>
            <p:ph type="sldNum" sz="quarter" idx="12"/>
          </p:nvPr>
        </p:nvSpPr>
        <p:spPr/>
        <p:txBody>
          <a:bodyPr/>
          <a:lstStyle/>
          <a:p>
            <a:fld id="{B78C3461-B604-4DE5-86BE-9A34B1DAAFD0}" type="slidenum">
              <a:rPr lang="en-US" altLang="en-US" smtClean="0"/>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endParaRPr lang="en-US" altLang="en-US"/>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en-US" altLang="en-US"/>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678FEAF0-F490-4081-ADED-69FA1AB12157}" type="slidenum">
              <a:rPr lang="en-US" altLang="en-US" smtClean="0"/>
              <a:pPr/>
              <a:t>‹#›</a:t>
            </a:fld>
            <a:endParaRPr lang="en-US" altLang="en-US"/>
          </a:p>
        </p:txBody>
      </p:sp>
    </p:spTree>
  </p:cSld>
  <p:clrMap bg1="dk1" tx1="lt1" bg2="dk2" tx2="lt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1600200" y="2438400"/>
            <a:ext cx="5943600" cy="1981200"/>
          </a:xfrm>
        </p:spPr>
        <p:txBody>
          <a:bodyPr>
            <a:normAutofit fontScale="90000"/>
          </a:bodyPr>
          <a:lstStyle/>
          <a:p>
            <a:pPr algn="ctr"/>
            <a:r>
              <a:rPr lang="en-US" sz="3500" dirty="0">
                <a:solidFill>
                  <a:srgbClr val="FFC000"/>
                </a:solidFill>
              </a:rPr>
              <a:t>County Service Area </a:t>
            </a:r>
            <a:br>
              <a:rPr lang="en-US" sz="3500" dirty="0">
                <a:solidFill>
                  <a:srgbClr val="FFC000"/>
                </a:solidFill>
              </a:rPr>
            </a:br>
            <a:r>
              <a:rPr lang="en-US" sz="3500" dirty="0">
                <a:solidFill>
                  <a:srgbClr val="FFC000"/>
                </a:solidFill>
              </a:rPr>
              <a:t>Zones of Benefit </a:t>
            </a:r>
            <a:br>
              <a:rPr lang="en-US" sz="3500" dirty="0"/>
            </a:br>
            <a:r>
              <a:rPr lang="en-US" sz="3500" dirty="0"/>
              <a:t>Special Tax Election </a:t>
            </a:r>
            <a:br>
              <a:rPr lang="en-US" sz="3500" dirty="0"/>
            </a:br>
            <a:r>
              <a:rPr lang="en-US" sz="3500" dirty="0"/>
              <a:t>Schedule and Calendar</a:t>
            </a:r>
            <a:br>
              <a:rPr lang="en-US" sz="3500" dirty="0"/>
            </a:br>
            <a:r>
              <a:rPr lang="en-US" sz="3500" dirty="0"/>
              <a:t>2025</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sz="3600" dirty="0"/>
              <a:t>Elections Administrative Calendar:  Important Events</a:t>
            </a:r>
          </a:p>
        </p:txBody>
      </p:sp>
      <p:sp>
        <p:nvSpPr>
          <p:cNvPr id="72707" name="Rectangle 3"/>
          <p:cNvSpPr>
            <a:spLocks noGrp="1" noChangeArrowheads="1"/>
          </p:cNvSpPr>
          <p:nvPr>
            <p:ph sz="quarter" idx="13"/>
          </p:nvPr>
        </p:nvSpPr>
        <p:spPr/>
        <p:txBody>
          <a:bodyPr>
            <a:normAutofit lnSpcReduction="10000"/>
          </a:bodyPr>
          <a:lstStyle/>
          <a:p>
            <a:pPr>
              <a:lnSpc>
                <a:spcPct val="90000"/>
              </a:lnSpc>
            </a:pPr>
            <a:r>
              <a:rPr lang="en-US" sz="2100" dirty="0"/>
              <a:t>125 Days – Board Resolution Setting the Election </a:t>
            </a:r>
            <a:r>
              <a:rPr lang="en-US" sz="1600" dirty="0"/>
              <a:t>(BOS)</a:t>
            </a:r>
          </a:p>
          <a:p>
            <a:pPr>
              <a:lnSpc>
                <a:spcPct val="90000"/>
              </a:lnSpc>
            </a:pPr>
            <a:r>
              <a:rPr lang="en-US" sz="2100" dirty="0"/>
              <a:t>120 Days – Publish Notice of Election </a:t>
            </a:r>
            <a:r>
              <a:rPr lang="en-US" sz="1600" dirty="0"/>
              <a:t>(Elections Dept.)</a:t>
            </a:r>
          </a:p>
          <a:p>
            <a:pPr>
              <a:lnSpc>
                <a:spcPct val="90000"/>
              </a:lnSpc>
            </a:pPr>
            <a:r>
              <a:rPr lang="en-US" sz="2100" dirty="0"/>
              <a:t>109 Days – Last Day to File Arguments </a:t>
            </a:r>
          </a:p>
          <a:p>
            <a:pPr lvl="3">
              <a:lnSpc>
                <a:spcPct val="90000"/>
              </a:lnSpc>
              <a:buFont typeface="Wingdings" pitchFamily="2" charset="2"/>
              <a:buNone/>
            </a:pPr>
            <a:r>
              <a:rPr lang="en-US" sz="1600" dirty="0"/>
              <a:t>   (Advisory Committees &amp; Interested Parties)</a:t>
            </a:r>
          </a:p>
          <a:p>
            <a:pPr>
              <a:lnSpc>
                <a:spcPct val="90000"/>
              </a:lnSpc>
            </a:pPr>
            <a:r>
              <a:rPr lang="en-US" sz="2100" dirty="0"/>
              <a:t>99 Days – Last Day to File Rebuttal Arguments 				          </a:t>
            </a:r>
            <a:r>
              <a:rPr lang="en-US" sz="1600" dirty="0"/>
              <a:t>(Advisory Committees &amp; Interested Parties)</a:t>
            </a:r>
          </a:p>
          <a:p>
            <a:pPr>
              <a:lnSpc>
                <a:spcPct val="90000"/>
              </a:lnSpc>
            </a:pPr>
            <a:r>
              <a:rPr lang="en-US" sz="2100" dirty="0"/>
              <a:t>15 Days – Last Day to Register to Vote in Election  			          </a:t>
            </a:r>
            <a:r>
              <a:rPr lang="en-US" sz="1600" dirty="0"/>
              <a:t>(Voters and Residents)</a:t>
            </a:r>
          </a:p>
          <a:p>
            <a:pPr>
              <a:lnSpc>
                <a:spcPct val="90000"/>
              </a:lnSpc>
            </a:pPr>
            <a:r>
              <a:rPr lang="en-US" sz="2100" dirty="0"/>
              <a:t>Election Day – Last Day to Cast Ballot</a:t>
            </a:r>
          </a:p>
          <a:p>
            <a:pPr>
              <a:lnSpc>
                <a:spcPct val="90000"/>
              </a:lnSpc>
              <a:buFont typeface="Wingdings" pitchFamily="2" charset="2"/>
              <a:buNone/>
            </a:pPr>
            <a:endParaRPr lang="en-US" sz="2100" dirty="0"/>
          </a:p>
          <a:p>
            <a:pPr>
              <a:lnSpc>
                <a:spcPct val="90000"/>
              </a:lnSpc>
              <a:buFont typeface="Wingdings" pitchFamily="2" charset="2"/>
              <a:buNone/>
            </a:pPr>
            <a:r>
              <a:rPr lang="en-US" sz="2100" dirty="0"/>
              <a:t>Actual dates for each election change annually.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normAutofit/>
          </a:bodyPr>
          <a:lstStyle/>
          <a:p>
            <a:r>
              <a:rPr lang="en-US"/>
              <a:t>Elections: Arguments for or Against the Measure</a:t>
            </a:r>
          </a:p>
        </p:txBody>
      </p:sp>
      <p:sp>
        <p:nvSpPr>
          <p:cNvPr id="28675" name="Rectangle 3"/>
          <p:cNvSpPr>
            <a:spLocks noGrp="1" noChangeArrowheads="1"/>
          </p:cNvSpPr>
          <p:nvPr>
            <p:ph sz="quarter" idx="13"/>
          </p:nvPr>
        </p:nvSpPr>
        <p:spPr/>
        <p:txBody>
          <a:bodyPr>
            <a:normAutofit lnSpcReduction="10000"/>
          </a:bodyPr>
          <a:lstStyle/>
          <a:p>
            <a:pPr>
              <a:lnSpc>
                <a:spcPct val="80000"/>
              </a:lnSpc>
            </a:pPr>
            <a:r>
              <a:rPr lang="en-US" sz="2600" dirty="0"/>
              <a:t>Arguments FOR  or AGAINST the Measure - 300 words.</a:t>
            </a:r>
          </a:p>
          <a:p>
            <a:pPr>
              <a:lnSpc>
                <a:spcPct val="80000"/>
              </a:lnSpc>
              <a:buFont typeface="Wingdings" pitchFamily="2" charset="2"/>
              <a:buNone/>
            </a:pPr>
            <a:endParaRPr lang="en-US" sz="2600" dirty="0"/>
          </a:p>
          <a:p>
            <a:pPr>
              <a:lnSpc>
                <a:spcPct val="80000"/>
              </a:lnSpc>
            </a:pPr>
            <a:r>
              <a:rPr lang="en-US" sz="2600" dirty="0"/>
              <a:t>Contact Elections to obtain Arguments filed.</a:t>
            </a:r>
          </a:p>
          <a:p>
            <a:pPr>
              <a:lnSpc>
                <a:spcPct val="80000"/>
              </a:lnSpc>
              <a:buFont typeface="Wingdings" pitchFamily="2" charset="2"/>
              <a:buNone/>
            </a:pPr>
            <a:endParaRPr lang="en-US" sz="2600" dirty="0"/>
          </a:p>
          <a:p>
            <a:pPr>
              <a:lnSpc>
                <a:spcPct val="80000"/>
              </a:lnSpc>
            </a:pPr>
            <a:r>
              <a:rPr lang="en-US" sz="2600" dirty="0"/>
              <a:t>Rebuttals to Arguments - 250 words.</a:t>
            </a:r>
          </a:p>
          <a:p>
            <a:pPr>
              <a:lnSpc>
                <a:spcPct val="80000"/>
              </a:lnSpc>
              <a:buFont typeface="Wingdings" pitchFamily="2" charset="2"/>
              <a:buNone/>
            </a:pPr>
            <a:endParaRPr lang="en-US" sz="2600" dirty="0"/>
          </a:p>
          <a:p>
            <a:pPr>
              <a:lnSpc>
                <a:spcPct val="80000"/>
              </a:lnSpc>
            </a:pPr>
            <a:r>
              <a:rPr lang="en-US" sz="2600" dirty="0"/>
              <a:t>Original signatures required on submission to Elections.</a:t>
            </a:r>
          </a:p>
          <a:p>
            <a:pPr>
              <a:lnSpc>
                <a:spcPct val="80000"/>
              </a:lnSpc>
              <a:buFont typeface="Wingdings" pitchFamily="2" charset="2"/>
              <a:buNone/>
            </a:pPr>
            <a:endParaRPr lang="en-US" sz="2600" dirty="0"/>
          </a:p>
          <a:p>
            <a:pPr>
              <a:lnSpc>
                <a:spcPct val="80000"/>
              </a:lnSpc>
            </a:pPr>
            <a:r>
              <a:rPr lang="en-US" sz="2600" dirty="0"/>
              <a:t>Contact the County Elections Department for additional information.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419100" y="205581"/>
            <a:ext cx="8305800" cy="1112838"/>
          </a:xfrm>
        </p:spPr>
        <p:txBody>
          <a:bodyPr>
            <a:normAutofit fontScale="90000"/>
          </a:bodyPr>
          <a:lstStyle/>
          <a:p>
            <a:pPr algn="ctr"/>
            <a:br>
              <a:rPr lang="en-US" dirty="0"/>
            </a:br>
            <a:br>
              <a:rPr lang="en-US" dirty="0"/>
            </a:br>
            <a:br>
              <a:rPr lang="en-US" dirty="0"/>
            </a:br>
            <a:br>
              <a:rPr lang="en-US" dirty="0"/>
            </a:br>
            <a:br>
              <a:rPr lang="en-US" dirty="0"/>
            </a:br>
            <a:r>
              <a:rPr lang="en-US" sz="2700" b="1" u="sng" dirty="0"/>
              <a:t>November 4, 2025 Unform district Election DEADLINES</a:t>
            </a:r>
            <a:br>
              <a:rPr lang="en-US" sz="2700" b="1" u="sng" dirty="0"/>
            </a:br>
            <a:r>
              <a:rPr lang="en-US" sz="2200" b="1" i="1" u="sng" dirty="0"/>
              <a:t>(Not a countywide election)</a:t>
            </a:r>
            <a:endParaRPr lang="en-US" b="1" i="1" dirty="0"/>
          </a:p>
        </p:txBody>
      </p:sp>
      <p:sp>
        <p:nvSpPr>
          <p:cNvPr id="83971" name="Rectangle 3"/>
          <p:cNvSpPr>
            <a:spLocks noGrp="1" noChangeArrowheads="1"/>
          </p:cNvSpPr>
          <p:nvPr>
            <p:ph sz="quarter" idx="13"/>
          </p:nvPr>
        </p:nvSpPr>
        <p:spPr>
          <a:xfrm>
            <a:off x="609600" y="1447800"/>
            <a:ext cx="7924800" cy="4648200"/>
          </a:xfrm>
        </p:spPr>
        <p:txBody>
          <a:bodyPr>
            <a:normAutofit fontScale="92500" lnSpcReduction="10000"/>
          </a:bodyPr>
          <a:lstStyle/>
          <a:p>
            <a:pPr>
              <a:lnSpc>
                <a:spcPct val="90000"/>
              </a:lnSpc>
            </a:pPr>
            <a:r>
              <a:rPr lang="en-US" sz="2600" dirty="0"/>
              <a:t>Board Date: June 24, 2025</a:t>
            </a:r>
          </a:p>
          <a:p>
            <a:pPr lvl="3">
              <a:lnSpc>
                <a:spcPct val="90000"/>
              </a:lnSpc>
            </a:pPr>
            <a:r>
              <a:rPr lang="en-US" sz="1800" dirty="0"/>
              <a:t>125 days prior to November 4, 2025, election is July 2, 2025</a:t>
            </a:r>
          </a:p>
          <a:p>
            <a:pPr lvl="3">
              <a:lnSpc>
                <a:spcPct val="90000"/>
              </a:lnSpc>
            </a:pPr>
            <a:r>
              <a:rPr lang="en-US" sz="1800" dirty="0"/>
              <a:t>No meeting on Wednesday July 2, 2025</a:t>
            </a:r>
          </a:p>
          <a:p>
            <a:pPr lvl="3">
              <a:lnSpc>
                <a:spcPct val="90000"/>
              </a:lnSpc>
            </a:pPr>
            <a:r>
              <a:rPr lang="en-US" sz="1800" dirty="0"/>
              <a:t>June 24, 2025, is latest date to meet 125-day requirement</a:t>
            </a:r>
          </a:p>
          <a:p>
            <a:pPr>
              <a:lnSpc>
                <a:spcPct val="90000"/>
              </a:lnSpc>
            </a:pPr>
            <a:r>
              <a:rPr lang="en-US" sz="2600" dirty="0"/>
              <a:t>Due to CAO June 6, 2025</a:t>
            </a:r>
          </a:p>
          <a:p>
            <a:pPr lvl="3">
              <a:lnSpc>
                <a:spcPct val="90000"/>
              </a:lnSpc>
            </a:pPr>
            <a:r>
              <a:rPr lang="en-US" sz="1800" dirty="0"/>
              <a:t> Two weeks prior to Meeting</a:t>
            </a:r>
          </a:p>
          <a:p>
            <a:pPr>
              <a:lnSpc>
                <a:spcPct val="90000"/>
              </a:lnSpc>
            </a:pPr>
            <a:r>
              <a:rPr lang="en-US" sz="2600" dirty="0"/>
              <a:t>Due to Department Director June 3, 2025</a:t>
            </a:r>
          </a:p>
          <a:p>
            <a:pPr lvl="3">
              <a:lnSpc>
                <a:spcPct val="90000"/>
              </a:lnSpc>
            </a:pPr>
            <a:r>
              <a:rPr lang="en-US" sz="1800" dirty="0"/>
              <a:t> Three days prior to CAO</a:t>
            </a:r>
          </a:p>
          <a:p>
            <a:pPr>
              <a:lnSpc>
                <a:spcPct val="90000"/>
              </a:lnSpc>
            </a:pPr>
            <a:r>
              <a:rPr lang="en-US" sz="2600" dirty="0"/>
              <a:t>Due to Chief Fiscal Officer May 29, 2025</a:t>
            </a:r>
          </a:p>
          <a:p>
            <a:pPr lvl="3">
              <a:lnSpc>
                <a:spcPct val="90000"/>
              </a:lnSpc>
            </a:pPr>
            <a:r>
              <a:rPr lang="en-US" sz="1800" dirty="0"/>
              <a:t> Five days prior to Deputy Director</a:t>
            </a:r>
          </a:p>
          <a:p>
            <a:pPr>
              <a:lnSpc>
                <a:spcPct val="90000"/>
              </a:lnSpc>
            </a:pPr>
            <a:r>
              <a:rPr lang="en-US" sz="2600" dirty="0"/>
              <a:t>Due to County Counsel May 9, 2025</a:t>
            </a:r>
          </a:p>
          <a:p>
            <a:pPr lvl="3">
              <a:lnSpc>
                <a:spcPct val="90000"/>
              </a:lnSpc>
            </a:pPr>
            <a:r>
              <a:rPr lang="en-US" sz="1800" dirty="0"/>
              <a:t>Three weeks prior to Chief Fiscal Officer</a:t>
            </a:r>
          </a:p>
        </p:txBody>
      </p:sp>
    </p:spTree>
    <p:extLst>
      <p:ext uri="{BB962C8B-B14F-4D97-AF65-F5344CB8AC3E}">
        <p14:creationId xmlns:p14="http://schemas.microsoft.com/office/powerpoint/2010/main" val="25219686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pPr algn="ctr"/>
            <a:r>
              <a:rPr lang="en-US" b="1" u="sng" dirty="0"/>
              <a:t>Timeline for </a:t>
            </a:r>
            <a:r>
              <a:rPr lang="en-US" b="1" u="sng" dirty="0" err="1"/>
              <a:t>november</a:t>
            </a:r>
            <a:r>
              <a:rPr lang="en-US" b="1" u="sng" dirty="0"/>
              <a:t> 2025 Election</a:t>
            </a:r>
          </a:p>
        </p:txBody>
      </p:sp>
      <p:sp>
        <p:nvSpPr>
          <p:cNvPr id="26627" name="Rectangle 3"/>
          <p:cNvSpPr>
            <a:spLocks noGrp="1" noChangeArrowheads="1"/>
          </p:cNvSpPr>
          <p:nvPr>
            <p:ph sz="quarter" idx="13"/>
          </p:nvPr>
        </p:nvSpPr>
        <p:spPr/>
        <p:txBody>
          <a:bodyPr>
            <a:normAutofit lnSpcReduction="10000"/>
          </a:bodyPr>
          <a:lstStyle/>
          <a:p>
            <a:pPr>
              <a:lnSpc>
                <a:spcPct val="90000"/>
              </a:lnSpc>
            </a:pPr>
            <a:r>
              <a:rPr lang="en-US" sz="2600" dirty="0">
                <a:solidFill>
                  <a:srgbClr val="FFC000"/>
                </a:solidFill>
              </a:rPr>
              <a:t>April 1, 2025 </a:t>
            </a:r>
            <a:r>
              <a:rPr lang="en-US" sz="2600" dirty="0"/>
              <a:t>– Election request due to </a:t>
            </a:r>
            <a:r>
              <a:rPr lang="en-US" sz="2600" b="1" dirty="0"/>
              <a:t>DOT</a:t>
            </a:r>
            <a:r>
              <a:rPr lang="en-US" sz="2600" dirty="0"/>
              <a:t> for June Board date</a:t>
            </a:r>
          </a:p>
          <a:p>
            <a:pPr>
              <a:lnSpc>
                <a:spcPct val="90000"/>
              </a:lnSpc>
            </a:pPr>
            <a:r>
              <a:rPr lang="en-US" sz="2600" dirty="0">
                <a:solidFill>
                  <a:srgbClr val="FFC000"/>
                </a:solidFill>
              </a:rPr>
              <a:t>June 24, 2025 </a:t>
            </a:r>
            <a:r>
              <a:rPr lang="en-US" sz="2600" dirty="0"/>
              <a:t>– Resolution to Board setting measure for election</a:t>
            </a:r>
          </a:p>
          <a:p>
            <a:pPr>
              <a:lnSpc>
                <a:spcPct val="90000"/>
              </a:lnSpc>
            </a:pPr>
            <a:r>
              <a:rPr lang="en-US" sz="2600" dirty="0">
                <a:solidFill>
                  <a:srgbClr val="FFC000"/>
                </a:solidFill>
              </a:rPr>
              <a:t>July 14-18, 2025 </a:t>
            </a:r>
            <a:r>
              <a:rPr lang="en-US" sz="2600" dirty="0"/>
              <a:t>– Arguments for and against measure close; Check the County’s Elections website for details</a:t>
            </a:r>
          </a:p>
          <a:p>
            <a:pPr>
              <a:lnSpc>
                <a:spcPct val="90000"/>
              </a:lnSpc>
            </a:pPr>
            <a:r>
              <a:rPr lang="en-US" sz="2600" dirty="0">
                <a:solidFill>
                  <a:srgbClr val="FFC000"/>
                </a:solidFill>
              </a:rPr>
              <a:t>July 21-25, 2025</a:t>
            </a:r>
            <a:r>
              <a:rPr lang="en-US" sz="2600" dirty="0"/>
              <a:t>– Deadline to file rebuttal arguments;  Check the County’s Elections website for details</a:t>
            </a:r>
          </a:p>
          <a:p>
            <a:pPr>
              <a:lnSpc>
                <a:spcPct val="90000"/>
              </a:lnSpc>
            </a:pPr>
            <a:r>
              <a:rPr lang="en-US" sz="2600" dirty="0">
                <a:solidFill>
                  <a:srgbClr val="FFC000"/>
                </a:solidFill>
              </a:rPr>
              <a:t>October 2025 </a:t>
            </a:r>
            <a:r>
              <a:rPr lang="en-US" sz="2600" dirty="0"/>
              <a:t>– Ballots Mailed</a:t>
            </a:r>
          </a:p>
          <a:p>
            <a:pPr>
              <a:lnSpc>
                <a:spcPct val="90000"/>
              </a:lnSpc>
            </a:pPr>
            <a:r>
              <a:rPr lang="en-US" sz="2600" dirty="0">
                <a:solidFill>
                  <a:srgbClr val="FFC000"/>
                </a:solidFill>
              </a:rPr>
              <a:t>November 4, 2025 </a:t>
            </a:r>
            <a:r>
              <a:rPr lang="en-US" sz="2600" dirty="0"/>
              <a:t>– Election Day</a:t>
            </a:r>
          </a:p>
          <a:p>
            <a:pPr>
              <a:lnSpc>
                <a:spcPct val="90000"/>
              </a:lnSpc>
              <a:buFont typeface="Wingdings" pitchFamily="2" charset="2"/>
              <a:buNone/>
            </a:pPr>
            <a:endParaRPr lang="en-US" sz="2600" dirty="0"/>
          </a:p>
          <a:p>
            <a:pPr>
              <a:lnSpc>
                <a:spcPct val="90000"/>
              </a:lnSpc>
            </a:pPr>
            <a:endParaRPr lang="en-US" sz="2600" dirty="0"/>
          </a:p>
        </p:txBody>
      </p:sp>
    </p:spTree>
    <p:extLst>
      <p:ext uri="{BB962C8B-B14F-4D97-AF65-F5344CB8AC3E}">
        <p14:creationId xmlns:p14="http://schemas.microsoft.com/office/powerpoint/2010/main" val="11943350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20" name="Rectangle 4"/>
          <p:cNvSpPr>
            <a:spLocks noGrp="1" noChangeArrowheads="1"/>
          </p:cNvSpPr>
          <p:nvPr>
            <p:ph sz="quarter" idx="13"/>
          </p:nvPr>
        </p:nvSpPr>
        <p:spPr>
          <a:xfrm>
            <a:off x="457200" y="1719263"/>
            <a:ext cx="4038600" cy="1938337"/>
          </a:xfrm>
        </p:spPr>
        <p:txBody>
          <a:bodyPr>
            <a:normAutofit/>
          </a:bodyPr>
          <a:lstStyle/>
          <a:p>
            <a:r>
              <a:rPr lang="en-US" sz="2600" dirty="0"/>
              <a:t>Election Date</a:t>
            </a:r>
          </a:p>
          <a:p>
            <a:pPr lvl="1"/>
            <a:r>
              <a:rPr lang="en-US" sz="2200" dirty="0"/>
              <a:t>November 4, 2025</a:t>
            </a:r>
          </a:p>
          <a:p>
            <a:pPr lvl="1">
              <a:buFont typeface="Wingdings" pitchFamily="2" charset="2"/>
              <a:buNone/>
            </a:pPr>
            <a:endParaRPr lang="en-US" sz="2200" dirty="0"/>
          </a:p>
        </p:txBody>
      </p:sp>
      <p:sp>
        <p:nvSpPr>
          <p:cNvPr id="86021" name="Rectangle 5"/>
          <p:cNvSpPr>
            <a:spLocks noGrp="1" noChangeArrowheads="1"/>
          </p:cNvSpPr>
          <p:nvPr>
            <p:ph sz="quarter" idx="14"/>
          </p:nvPr>
        </p:nvSpPr>
        <p:spPr>
          <a:xfrm>
            <a:off x="4153948" y="1719263"/>
            <a:ext cx="3810001" cy="1981200"/>
          </a:xfrm>
        </p:spPr>
        <p:txBody>
          <a:bodyPr/>
          <a:lstStyle/>
          <a:p>
            <a:r>
              <a:rPr lang="en-US" sz="2600" dirty="0"/>
              <a:t>Request due to County</a:t>
            </a:r>
          </a:p>
          <a:p>
            <a:pPr lvl="1"/>
            <a:r>
              <a:rPr lang="en-US" sz="2200" dirty="0"/>
              <a:t>April 1, 2025</a:t>
            </a:r>
          </a:p>
        </p:txBody>
      </p:sp>
      <p:sp>
        <p:nvSpPr>
          <p:cNvPr id="86018" name="Rectangle 2"/>
          <p:cNvSpPr>
            <a:spLocks noGrp="1" noChangeArrowheads="1"/>
          </p:cNvSpPr>
          <p:nvPr>
            <p:ph type="title"/>
          </p:nvPr>
        </p:nvSpPr>
        <p:spPr/>
        <p:txBody>
          <a:bodyPr/>
          <a:lstStyle/>
          <a:p>
            <a:r>
              <a:rPr lang="en-US" dirty="0"/>
              <a:t>Elections REQUEST DEADLINES:</a:t>
            </a:r>
            <a:endParaRPr lang="en-US" sz="2400" dirty="0"/>
          </a:p>
        </p:txBody>
      </p:sp>
      <p:sp>
        <p:nvSpPr>
          <p:cNvPr id="86022" name="Text Box 6"/>
          <p:cNvSpPr txBox="1">
            <a:spLocks noChangeArrowheads="1"/>
          </p:cNvSpPr>
          <p:nvPr/>
        </p:nvSpPr>
        <p:spPr bwMode="auto">
          <a:xfrm>
            <a:off x="990600" y="4648200"/>
            <a:ext cx="75850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en-US"/>
          </a:p>
        </p:txBody>
      </p:sp>
      <p:sp>
        <p:nvSpPr>
          <p:cNvPr id="86023" name="Text Box 7"/>
          <p:cNvSpPr txBox="1">
            <a:spLocks noChangeArrowheads="1"/>
          </p:cNvSpPr>
          <p:nvPr/>
        </p:nvSpPr>
        <p:spPr bwMode="auto">
          <a:xfrm>
            <a:off x="762000" y="3962400"/>
            <a:ext cx="7239000"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2400" dirty="0"/>
              <a:t>August 10</a:t>
            </a:r>
            <a:r>
              <a:rPr lang="en-US" sz="2400" baseline="30000" dirty="0"/>
              <a:t>th</a:t>
            </a:r>
            <a:r>
              <a:rPr lang="en-US" sz="2400" dirty="0"/>
              <a:t> is the tax roll date!</a:t>
            </a:r>
            <a:r>
              <a:rPr lang="en-US" dirty="0"/>
              <a:t>  </a:t>
            </a:r>
          </a:p>
          <a:p>
            <a:pPr>
              <a:spcBef>
                <a:spcPct val="50000"/>
              </a:spcBef>
            </a:pPr>
            <a:endParaRPr lang="en-US" dirty="0"/>
          </a:p>
          <a:p>
            <a:pPr algn="ctr">
              <a:spcBef>
                <a:spcPct val="50000"/>
              </a:spcBef>
            </a:pPr>
            <a:r>
              <a:rPr lang="en-US" dirty="0">
                <a:solidFill>
                  <a:srgbClr val="FFC000"/>
                </a:solidFill>
              </a:rPr>
              <a:t>A special  tax approved in an August election will not be on the books until the </a:t>
            </a:r>
            <a:r>
              <a:rPr lang="en-US" i="1" dirty="0">
                <a:solidFill>
                  <a:srgbClr val="FFC000"/>
                </a:solidFill>
              </a:rPr>
              <a:t>following </a:t>
            </a:r>
            <a:r>
              <a:rPr lang="en-US" dirty="0">
                <a:solidFill>
                  <a:srgbClr val="FFC000"/>
                </a:solidFill>
              </a:rPr>
              <a:t>year.</a:t>
            </a:r>
          </a:p>
        </p:txBody>
      </p:sp>
      <p:cxnSp>
        <p:nvCxnSpPr>
          <p:cNvPr id="4" name="Straight Arrow Connector 3">
            <a:extLst>
              <a:ext uri="{FF2B5EF4-FFF2-40B4-BE49-F238E27FC236}">
                <a16:creationId xmlns:a16="http://schemas.microsoft.com/office/drawing/2014/main" id="{EA6A6B66-1AAC-C28C-38DE-4BF6A6DB04ED}"/>
              </a:ext>
            </a:extLst>
          </p:cNvPr>
          <p:cNvCxnSpPr>
            <a:cxnSpLocks/>
          </p:cNvCxnSpPr>
          <p:nvPr/>
        </p:nvCxnSpPr>
        <p:spPr>
          <a:xfrm>
            <a:off x="3505199" y="2438400"/>
            <a:ext cx="914400" cy="0"/>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p:txBody>
          <a:bodyPr/>
          <a:lstStyle/>
          <a:p>
            <a:r>
              <a:rPr lang="en-US"/>
              <a:t>Check List</a:t>
            </a:r>
          </a:p>
        </p:txBody>
      </p:sp>
      <p:sp>
        <p:nvSpPr>
          <p:cNvPr id="74755" name="Rectangle 3"/>
          <p:cNvSpPr>
            <a:spLocks noGrp="1" noChangeArrowheads="1"/>
          </p:cNvSpPr>
          <p:nvPr>
            <p:ph sz="quarter" idx="13"/>
          </p:nvPr>
        </p:nvSpPr>
        <p:spPr>
          <a:xfrm>
            <a:off x="609600" y="1417638"/>
            <a:ext cx="7924800" cy="4297362"/>
          </a:xfrm>
        </p:spPr>
        <p:txBody>
          <a:bodyPr>
            <a:normAutofit fontScale="92500"/>
          </a:bodyPr>
          <a:lstStyle/>
          <a:p>
            <a:pPr>
              <a:lnSpc>
                <a:spcPct val="90000"/>
              </a:lnSpc>
            </a:pPr>
            <a:r>
              <a:rPr lang="en-US" sz="2600" dirty="0"/>
              <a:t>Notice Meeting with Agenda.</a:t>
            </a:r>
          </a:p>
          <a:p>
            <a:pPr>
              <a:lnSpc>
                <a:spcPct val="90000"/>
              </a:lnSpc>
            </a:pPr>
            <a:r>
              <a:rPr lang="en-US" sz="2600" dirty="0"/>
              <a:t>Be clear about the topic in the Agenda Item.</a:t>
            </a:r>
          </a:p>
          <a:p>
            <a:pPr>
              <a:lnSpc>
                <a:spcPct val="90000"/>
              </a:lnSpc>
            </a:pPr>
            <a:r>
              <a:rPr lang="en-US" sz="2600" dirty="0"/>
              <a:t>Hold open meeting. </a:t>
            </a:r>
          </a:p>
          <a:p>
            <a:pPr>
              <a:lnSpc>
                <a:spcPct val="90000"/>
              </a:lnSpc>
            </a:pPr>
            <a:r>
              <a:rPr lang="en-US" sz="2600" dirty="0"/>
              <a:t>Document discussion, decision and recommendation in minutes. </a:t>
            </a:r>
          </a:p>
          <a:p>
            <a:pPr>
              <a:lnSpc>
                <a:spcPct val="90000"/>
              </a:lnSpc>
            </a:pPr>
            <a:r>
              <a:rPr lang="en-US" sz="2600" dirty="0"/>
              <a:t>Deliver recommendation to Zone Administration. </a:t>
            </a:r>
          </a:p>
          <a:p>
            <a:pPr>
              <a:lnSpc>
                <a:spcPct val="90000"/>
              </a:lnSpc>
            </a:pPr>
            <a:r>
              <a:rPr lang="en-US" sz="2600" dirty="0"/>
              <a:t>Monitor County websites for updates:</a:t>
            </a:r>
          </a:p>
          <a:p>
            <a:pPr lvl="2">
              <a:lnSpc>
                <a:spcPct val="90000"/>
              </a:lnSpc>
            </a:pPr>
            <a:r>
              <a:rPr lang="en-US" sz="2100" dirty="0"/>
              <a:t>Board of Supervisors Agenda</a:t>
            </a:r>
          </a:p>
          <a:p>
            <a:pPr lvl="2">
              <a:lnSpc>
                <a:spcPct val="90000"/>
              </a:lnSpc>
            </a:pPr>
            <a:r>
              <a:rPr lang="en-US" sz="2100" dirty="0"/>
              <a:t>Elections website</a:t>
            </a:r>
          </a:p>
          <a:p>
            <a:pPr lvl="2">
              <a:lnSpc>
                <a:spcPct val="90000"/>
              </a:lnSpc>
            </a:pPr>
            <a:r>
              <a:rPr lang="en-US" sz="2100" dirty="0"/>
              <a:t>Zones of Benefit website</a:t>
            </a:r>
          </a:p>
          <a:p>
            <a:pPr lvl="2">
              <a:lnSpc>
                <a:spcPct val="90000"/>
              </a:lnSpc>
            </a:pPr>
            <a:endParaRPr lang="en-US" sz="21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normAutofit/>
          </a:bodyPr>
          <a:lstStyle/>
          <a:p>
            <a:r>
              <a:rPr lang="en-US"/>
              <a:t>Elections: Landmark Dates </a:t>
            </a:r>
          </a:p>
        </p:txBody>
      </p:sp>
      <p:sp>
        <p:nvSpPr>
          <p:cNvPr id="19459" name="Rectangle 3"/>
          <p:cNvSpPr>
            <a:spLocks noGrp="1" noChangeArrowheads="1"/>
          </p:cNvSpPr>
          <p:nvPr>
            <p:ph sz="quarter" idx="13"/>
          </p:nvPr>
        </p:nvSpPr>
        <p:spPr/>
        <p:txBody>
          <a:bodyPr>
            <a:normAutofit/>
          </a:bodyPr>
          <a:lstStyle/>
          <a:p>
            <a:pPr>
              <a:lnSpc>
                <a:spcPct val="90000"/>
              </a:lnSpc>
            </a:pPr>
            <a:r>
              <a:rPr lang="en-US" sz="2800" dirty="0">
                <a:solidFill>
                  <a:srgbClr val="FFC000"/>
                </a:solidFill>
              </a:rPr>
              <a:t>1985 </a:t>
            </a:r>
            <a:r>
              <a:rPr lang="en-US" sz="2800" dirty="0"/>
              <a:t>- Policy and Procedure Guidelines adopted by County Board of Supervisors.</a:t>
            </a:r>
          </a:p>
          <a:p>
            <a:pPr>
              <a:lnSpc>
                <a:spcPct val="90000"/>
              </a:lnSpc>
            </a:pPr>
            <a:r>
              <a:rPr lang="en-US" sz="2800" dirty="0">
                <a:solidFill>
                  <a:srgbClr val="FFC000"/>
                </a:solidFill>
              </a:rPr>
              <a:t>December 27, 1994 </a:t>
            </a:r>
            <a:r>
              <a:rPr lang="en-US" sz="2800" dirty="0"/>
              <a:t>– Charter for El Dorado County becomes effective.</a:t>
            </a:r>
          </a:p>
          <a:p>
            <a:pPr>
              <a:lnSpc>
                <a:spcPct val="90000"/>
              </a:lnSpc>
            </a:pPr>
            <a:r>
              <a:rPr lang="en-US" sz="2800" dirty="0">
                <a:solidFill>
                  <a:srgbClr val="FFC000"/>
                </a:solidFill>
              </a:rPr>
              <a:t>November 6, 1996 </a:t>
            </a:r>
            <a:r>
              <a:rPr lang="en-US" sz="2800" dirty="0"/>
              <a:t>– Proposition 218 becomes Articles 13C and 13D of the California State Constitution.</a:t>
            </a:r>
          </a:p>
          <a:p>
            <a:pPr lvl="1">
              <a:lnSpc>
                <a:spcPct val="90000"/>
              </a:lnSpc>
            </a:pPr>
            <a:r>
              <a:rPr lang="en-US" sz="2800" dirty="0"/>
              <a:t>13C: Special Taxes</a:t>
            </a:r>
          </a:p>
          <a:p>
            <a:pPr lvl="1">
              <a:lnSpc>
                <a:spcPct val="90000"/>
              </a:lnSpc>
            </a:pPr>
            <a:r>
              <a:rPr lang="en-US" sz="2800" dirty="0"/>
              <a:t>13D: Benefit Assessments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3"/>
          <p:cNvSpPr>
            <a:spLocks noGrp="1" noChangeArrowheads="1"/>
          </p:cNvSpPr>
          <p:nvPr>
            <p:ph sz="quarter" idx="13"/>
          </p:nvPr>
        </p:nvSpPr>
        <p:spPr/>
        <p:txBody>
          <a:bodyPr>
            <a:normAutofit/>
          </a:bodyPr>
          <a:lstStyle/>
          <a:p>
            <a:pPr>
              <a:buFont typeface="Wingdings" pitchFamily="2" charset="2"/>
              <a:buNone/>
            </a:pPr>
            <a:r>
              <a:rPr lang="en-US" sz="2600" b="1" dirty="0"/>
              <a:t>   </a:t>
            </a:r>
            <a:r>
              <a:rPr lang="en-US" sz="2600" b="1" dirty="0">
                <a:solidFill>
                  <a:srgbClr val="FFC000"/>
                </a:solidFill>
              </a:rPr>
              <a:t>Circa 1980’s</a:t>
            </a:r>
            <a:endParaRPr lang="en-US" sz="2600" dirty="0"/>
          </a:p>
          <a:p>
            <a:r>
              <a:rPr lang="en-US" sz="2600" dirty="0"/>
              <a:t>Concurrence of Property Owners set amount.</a:t>
            </a:r>
          </a:p>
          <a:p>
            <a:r>
              <a:rPr lang="en-US" sz="2600" dirty="0"/>
              <a:t>Advisory Committee recommends amount.</a:t>
            </a:r>
          </a:p>
          <a:p>
            <a:r>
              <a:rPr lang="en-US" sz="2600" dirty="0"/>
              <a:t>Board of Supervisors approved and set.</a:t>
            </a:r>
          </a:p>
        </p:txBody>
      </p:sp>
      <p:sp>
        <p:nvSpPr>
          <p:cNvPr id="20484" name="Rectangle 4"/>
          <p:cNvSpPr>
            <a:spLocks noGrp="1" noChangeArrowheads="1"/>
          </p:cNvSpPr>
          <p:nvPr>
            <p:ph sz="quarter" idx="14"/>
          </p:nvPr>
        </p:nvSpPr>
        <p:spPr/>
        <p:txBody>
          <a:bodyPr>
            <a:normAutofit/>
          </a:bodyPr>
          <a:lstStyle/>
          <a:p>
            <a:pPr>
              <a:buFont typeface="Wingdings" pitchFamily="2" charset="2"/>
              <a:buNone/>
            </a:pPr>
            <a:r>
              <a:rPr lang="en-US" sz="2600" dirty="0">
                <a:solidFill>
                  <a:srgbClr val="FFC000"/>
                </a:solidFill>
              </a:rPr>
              <a:t> </a:t>
            </a:r>
            <a:r>
              <a:rPr lang="en-US" sz="2600" b="1" dirty="0">
                <a:solidFill>
                  <a:srgbClr val="FFC000"/>
                </a:solidFill>
              </a:rPr>
              <a:t>Now: 1995 to present</a:t>
            </a:r>
            <a:endParaRPr lang="en-US" sz="2600" dirty="0"/>
          </a:p>
          <a:p>
            <a:r>
              <a:rPr lang="en-US" sz="2600" dirty="0">
                <a:solidFill>
                  <a:srgbClr val="FFC000"/>
                </a:solidFill>
              </a:rPr>
              <a:t>Any </a:t>
            </a:r>
            <a:r>
              <a:rPr lang="en-US" sz="2600" dirty="0"/>
              <a:t>increase or change in methodology requires approval through some sort of proceeding.</a:t>
            </a:r>
          </a:p>
          <a:p>
            <a:r>
              <a:rPr lang="en-US" sz="2600" dirty="0"/>
              <a:t>Distinction among General Tax, Special Tax, Benefit Assessment, Service Charges.</a:t>
            </a:r>
          </a:p>
          <a:p>
            <a:endParaRPr lang="en-US" sz="2600" dirty="0"/>
          </a:p>
        </p:txBody>
      </p:sp>
      <p:sp>
        <p:nvSpPr>
          <p:cNvPr id="20482" name="Rectangle 2"/>
          <p:cNvSpPr>
            <a:spLocks noGrp="1" noChangeArrowheads="1"/>
          </p:cNvSpPr>
          <p:nvPr>
            <p:ph type="title"/>
          </p:nvPr>
        </p:nvSpPr>
        <p:spPr/>
        <p:txBody>
          <a:bodyPr>
            <a:normAutofit/>
          </a:bodyPr>
          <a:lstStyle/>
          <a:p>
            <a:r>
              <a:rPr lang="en-US"/>
              <a:t>Elections: Zone Funding</a:t>
            </a:r>
            <a:br>
              <a:rPr lang="en-US"/>
            </a:br>
            <a:r>
              <a:rPr lang="en-US"/>
              <a:t> Then and Now</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9" name="Rectangle 3"/>
          <p:cNvSpPr>
            <a:spLocks noGrp="1" noChangeArrowheads="1"/>
          </p:cNvSpPr>
          <p:nvPr>
            <p:ph sz="quarter" idx="13"/>
          </p:nvPr>
        </p:nvSpPr>
        <p:spPr/>
        <p:txBody>
          <a:bodyPr>
            <a:normAutofit fontScale="92500"/>
          </a:bodyPr>
          <a:lstStyle/>
          <a:p>
            <a:pPr>
              <a:lnSpc>
                <a:spcPct val="80000"/>
              </a:lnSpc>
              <a:buFont typeface="Wingdings" pitchFamily="2" charset="2"/>
              <a:buNone/>
            </a:pPr>
            <a:r>
              <a:rPr lang="en-US" sz="2000" b="1" dirty="0"/>
              <a:t> </a:t>
            </a:r>
            <a:r>
              <a:rPr lang="en-US" sz="2000" b="1" dirty="0">
                <a:solidFill>
                  <a:srgbClr val="FFC000"/>
                </a:solidFill>
              </a:rPr>
              <a:t>Special Tax</a:t>
            </a:r>
          </a:p>
          <a:p>
            <a:pPr>
              <a:lnSpc>
                <a:spcPct val="80000"/>
              </a:lnSpc>
            </a:pPr>
            <a:r>
              <a:rPr lang="en-US" sz="2400" dirty="0"/>
              <a:t>Projected costs vs. projected revenue can provide basis.</a:t>
            </a:r>
          </a:p>
          <a:p>
            <a:pPr>
              <a:lnSpc>
                <a:spcPct val="80000"/>
              </a:lnSpc>
            </a:pPr>
            <a:r>
              <a:rPr lang="en-US" sz="2400" dirty="0"/>
              <a:t>Is uniformly applied to each parcel*.</a:t>
            </a:r>
          </a:p>
          <a:p>
            <a:pPr>
              <a:lnSpc>
                <a:spcPct val="80000"/>
              </a:lnSpc>
            </a:pPr>
            <a:r>
              <a:rPr lang="en-US" sz="2400" dirty="0"/>
              <a:t>Requires approval of two-thirds majority of </a:t>
            </a:r>
            <a:r>
              <a:rPr lang="en-US" sz="2400" i="1" dirty="0"/>
              <a:t>registered voters in zone</a:t>
            </a:r>
            <a:r>
              <a:rPr lang="en-US" sz="2400" dirty="0"/>
              <a:t>.</a:t>
            </a:r>
          </a:p>
          <a:p>
            <a:pPr>
              <a:lnSpc>
                <a:spcPct val="80000"/>
              </a:lnSpc>
            </a:pPr>
            <a:r>
              <a:rPr lang="en-US" sz="2400" dirty="0"/>
              <a:t>Conducted by Registrar of Voters (Elections Department)</a:t>
            </a:r>
          </a:p>
          <a:p>
            <a:pPr>
              <a:lnSpc>
                <a:spcPct val="80000"/>
              </a:lnSpc>
              <a:buFont typeface="Wingdings" pitchFamily="2" charset="2"/>
              <a:buNone/>
            </a:pPr>
            <a:endParaRPr lang="en-US" sz="2000" dirty="0"/>
          </a:p>
          <a:p>
            <a:pPr>
              <a:lnSpc>
                <a:spcPct val="80000"/>
              </a:lnSpc>
              <a:buFont typeface="Wingdings" pitchFamily="2" charset="2"/>
              <a:buNone/>
            </a:pPr>
            <a:r>
              <a:rPr lang="en-US" sz="1000" dirty="0">
                <a:solidFill>
                  <a:srgbClr val="FFC000"/>
                </a:solidFill>
              </a:rPr>
              <a:t>*(</a:t>
            </a:r>
            <a:r>
              <a:rPr lang="en-US" sz="1300" dirty="0">
                <a:solidFill>
                  <a:srgbClr val="FFC000"/>
                </a:solidFill>
              </a:rPr>
              <a:t>Except that unimproved parcels may be taxed at a lower rate than improved parcels).</a:t>
            </a:r>
          </a:p>
        </p:txBody>
      </p:sp>
      <p:sp>
        <p:nvSpPr>
          <p:cNvPr id="55300" name="Rectangle 4"/>
          <p:cNvSpPr>
            <a:spLocks noGrp="1" noChangeArrowheads="1"/>
          </p:cNvSpPr>
          <p:nvPr>
            <p:ph sz="quarter" idx="14"/>
          </p:nvPr>
        </p:nvSpPr>
        <p:spPr/>
        <p:txBody>
          <a:bodyPr>
            <a:normAutofit/>
          </a:bodyPr>
          <a:lstStyle/>
          <a:p>
            <a:pPr>
              <a:lnSpc>
                <a:spcPct val="80000"/>
              </a:lnSpc>
              <a:buFont typeface="Wingdings" pitchFamily="2" charset="2"/>
              <a:buNone/>
            </a:pPr>
            <a:r>
              <a:rPr lang="en-US" sz="2200" b="1" dirty="0">
                <a:solidFill>
                  <a:srgbClr val="FFC000"/>
                </a:solidFill>
              </a:rPr>
              <a:t>Benefit Assessment</a:t>
            </a:r>
          </a:p>
          <a:p>
            <a:pPr>
              <a:lnSpc>
                <a:spcPct val="80000"/>
              </a:lnSpc>
            </a:pPr>
            <a:r>
              <a:rPr lang="en-US" sz="2200" dirty="0"/>
              <a:t>Engineer’s report required for basis (Nexus).</a:t>
            </a:r>
          </a:p>
          <a:p>
            <a:pPr>
              <a:lnSpc>
                <a:spcPct val="80000"/>
              </a:lnSpc>
            </a:pPr>
            <a:r>
              <a:rPr lang="en-US" sz="2200" dirty="0"/>
              <a:t>Varies among parcels by  value of benefit derived.</a:t>
            </a:r>
          </a:p>
          <a:p>
            <a:pPr>
              <a:lnSpc>
                <a:spcPct val="80000"/>
              </a:lnSpc>
            </a:pPr>
            <a:r>
              <a:rPr lang="en-US" sz="2200" dirty="0"/>
              <a:t>Requires approval of </a:t>
            </a:r>
            <a:r>
              <a:rPr lang="en-US" sz="2200" i="1" dirty="0"/>
              <a:t>weighted majority of property owners </a:t>
            </a:r>
            <a:r>
              <a:rPr lang="en-US" sz="2200" dirty="0"/>
              <a:t>in the zone.</a:t>
            </a:r>
          </a:p>
          <a:p>
            <a:pPr>
              <a:lnSpc>
                <a:spcPct val="80000"/>
              </a:lnSpc>
            </a:pPr>
            <a:r>
              <a:rPr lang="en-US" sz="2200" dirty="0"/>
              <a:t>Open ballot at Public Hearing of Board of Supervisors.</a:t>
            </a:r>
          </a:p>
        </p:txBody>
      </p:sp>
      <p:sp>
        <p:nvSpPr>
          <p:cNvPr id="55298" name="Rectangle 2"/>
          <p:cNvSpPr>
            <a:spLocks noGrp="1" noChangeArrowheads="1"/>
          </p:cNvSpPr>
          <p:nvPr>
            <p:ph type="title"/>
          </p:nvPr>
        </p:nvSpPr>
        <p:spPr/>
        <p:txBody>
          <a:bodyPr>
            <a:normAutofit fontScale="90000"/>
          </a:bodyPr>
          <a:lstStyle/>
          <a:p>
            <a:r>
              <a:rPr lang="en-US" sz="3500"/>
              <a:t>Elections:  </a:t>
            </a:r>
            <a:br>
              <a:rPr lang="en-US" sz="3500"/>
            </a:br>
            <a:r>
              <a:rPr lang="en-US" sz="3200"/>
              <a:t>Special Tax v. Benefit Assessments</a:t>
            </a:r>
            <a:r>
              <a:rPr lang="en-US" sz="350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p:txBody>
          <a:bodyPr>
            <a:normAutofit/>
          </a:bodyPr>
          <a:lstStyle/>
          <a:p>
            <a:r>
              <a:rPr lang="en-US"/>
              <a:t>Elections: Chain of Events</a:t>
            </a:r>
          </a:p>
        </p:txBody>
      </p:sp>
      <p:sp>
        <p:nvSpPr>
          <p:cNvPr id="76803" name="Rectangle 3"/>
          <p:cNvSpPr>
            <a:spLocks noGrp="1" noChangeArrowheads="1"/>
          </p:cNvSpPr>
          <p:nvPr>
            <p:ph sz="quarter" idx="13"/>
          </p:nvPr>
        </p:nvSpPr>
        <p:spPr/>
        <p:txBody>
          <a:bodyPr>
            <a:normAutofit fontScale="85000" lnSpcReduction="20000"/>
          </a:bodyPr>
          <a:lstStyle/>
          <a:p>
            <a:r>
              <a:rPr lang="en-US" sz="2600" dirty="0">
                <a:solidFill>
                  <a:srgbClr val="FFC000"/>
                </a:solidFill>
              </a:rPr>
              <a:t>Advisory Committee </a:t>
            </a:r>
            <a:r>
              <a:rPr lang="en-US" sz="2600" dirty="0"/>
              <a:t>requests Election</a:t>
            </a:r>
          </a:p>
          <a:p>
            <a:r>
              <a:rPr lang="en-US" sz="2600" dirty="0">
                <a:solidFill>
                  <a:srgbClr val="FFC000"/>
                </a:solidFill>
              </a:rPr>
              <a:t>County Zone Administration </a:t>
            </a:r>
            <a:r>
              <a:rPr lang="en-US" sz="2600" dirty="0"/>
              <a:t>prepares</a:t>
            </a:r>
          </a:p>
          <a:p>
            <a:pPr lvl="1"/>
            <a:r>
              <a:rPr lang="en-US" sz="2200" dirty="0"/>
              <a:t>Schedule with Elections and Board of Supervisors</a:t>
            </a:r>
          </a:p>
          <a:p>
            <a:pPr lvl="1"/>
            <a:r>
              <a:rPr lang="en-US" sz="2200" dirty="0"/>
              <a:t>Resolution with Ballot Question </a:t>
            </a:r>
          </a:p>
          <a:p>
            <a:pPr lvl="1"/>
            <a:r>
              <a:rPr lang="en-US" sz="2200" dirty="0"/>
              <a:t>Board of Supervisors Agenda Item</a:t>
            </a:r>
          </a:p>
          <a:p>
            <a:r>
              <a:rPr lang="en-US" sz="2600" dirty="0">
                <a:solidFill>
                  <a:srgbClr val="FFC000"/>
                </a:solidFill>
              </a:rPr>
              <a:t>Board of Supervisors </a:t>
            </a:r>
            <a:r>
              <a:rPr lang="en-US" sz="2600" dirty="0"/>
              <a:t>Adopts Resolution</a:t>
            </a:r>
          </a:p>
          <a:p>
            <a:pPr lvl="1"/>
            <a:r>
              <a:rPr lang="en-US" sz="2200" dirty="0"/>
              <a:t>Setting the Election Date</a:t>
            </a:r>
          </a:p>
          <a:p>
            <a:pPr lvl="1"/>
            <a:r>
              <a:rPr lang="en-US" sz="2200" dirty="0"/>
              <a:t>Instructing Registrar of Voters to Conduct</a:t>
            </a:r>
          </a:p>
          <a:p>
            <a:r>
              <a:rPr lang="en-US" sz="2600" dirty="0">
                <a:solidFill>
                  <a:srgbClr val="FFC000"/>
                </a:solidFill>
              </a:rPr>
              <a:t>Election Department </a:t>
            </a:r>
            <a:r>
              <a:rPr lang="en-US" sz="2600" dirty="0"/>
              <a:t>conducts election</a:t>
            </a:r>
          </a:p>
          <a:p>
            <a:r>
              <a:rPr lang="en-US" sz="2600" dirty="0"/>
              <a:t>Special Tax placed on Tax Roll the following August 10</a:t>
            </a:r>
            <a:r>
              <a:rPr lang="en-US" sz="2600" baseline="30000" dirty="0"/>
              <a:t>th</a:t>
            </a:r>
            <a:r>
              <a:rPr lang="en-US" sz="2600" dirty="0"/>
              <a:t>.</a:t>
            </a:r>
          </a:p>
          <a:p>
            <a:pPr>
              <a:buFont typeface="Wingdings" pitchFamily="2" charset="2"/>
              <a:buNone/>
            </a:pPr>
            <a:endParaRPr lang="en-US"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t>The Calendars</a:t>
            </a:r>
          </a:p>
        </p:txBody>
      </p:sp>
      <p:sp>
        <p:nvSpPr>
          <p:cNvPr id="73731" name="Rectangle 3"/>
          <p:cNvSpPr>
            <a:spLocks noGrp="1" noChangeArrowheads="1"/>
          </p:cNvSpPr>
          <p:nvPr>
            <p:ph sz="quarter" idx="13"/>
          </p:nvPr>
        </p:nvSpPr>
        <p:spPr/>
        <p:txBody>
          <a:bodyPr/>
          <a:lstStyle/>
          <a:p>
            <a:r>
              <a:rPr lang="en-US" sz="2000" dirty="0"/>
              <a:t>Zone Meeting Schedule</a:t>
            </a:r>
          </a:p>
          <a:p>
            <a:pPr lvl="2"/>
            <a:r>
              <a:rPr lang="en-US" i="1" dirty="0"/>
              <a:t>Policy &amp; Procedure Guidelines</a:t>
            </a:r>
          </a:p>
          <a:p>
            <a:r>
              <a:rPr lang="en-US" sz="2000" dirty="0"/>
              <a:t>Delivery of Tax Rolls</a:t>
            </a:r>
          </a:p>
          <a:p>
            <a:pPr lvl="2"/>
            <a:r>
              <a:rPr lang="en-US" dirty="0"/>
              <a:t>Tax and Revenue Code</a:t>
            </a:r>
          </a:p>
          <a:p>
            <a:r>
              <a:rPr lang="en-US" sz="2000" dirty="0"/>
              <a:t>Mailed Ballot Election Calendar</a:t>
            </a:r>
          </a:p>
          <a:p>
            <a:pPr lvl="2"/>
            <a:r>
              <a:rPr lang="en-US" dirty="0"/>
              <a:t>Elections Code</a:t>
            </a:r>
          </a:p>
          <a:p>
            <a:pPr lvl="2"/>
            <a:r>
              <a:rPr lang="en-US" dirty="0"/>
              <a:t>Elections Department Administrative Calendar</a:t>
            </a:r>
          </a:p>
          <a:p>
            <a:r>
              <a:rPr lang="en-US" sz="2000" dirty="0"/>
              <a:t>Board of Supervisors Agenda Calendar</a:t>
            </a:r>
          </a:p>
          <a:p>
            <a:pPr lvl="2"/>
            <a:r>
              <a:rPr lang="en-US" dirty="0"/>
              <a:t>Board sets annually</a:t>
            </a:r>
          </a:p>
          <a:p>
            <a:pPr>
              <a:buFont typeface="Wingdings" pitchFamily="2" charset="2"/>
              <a:buNone/>
            </a:pPr>
            <a:endParaRPr lang="en-US" dirty="0"/>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normAutofit/>
          </a:bodyPr>
          <a:lstStyle/>
          <a:p>
            <a:r>
              <a:rPr lang="en-US"/>
              <a:t>The Calendar: Zone Meeting</a:t>
            </a:r>
          </a:p>
        </p:txBody>
      </p:sp>
      <p:sp>
        <p:nvSpPr>
          <p:cNvPr id="67587" name="Rectangle 3"/>
          <p:cNvSpPr>
            <a:spLocks noGrp="1" noChangeArrowheads="1"/>
          </p:cNvSpPr>
          <p:nvPr>
            <p:ph sz="quarter" idx="13"/>
          </p:nvPr>
        </p:nvSpPr>
        <p:spPr/>
        <p:txBody>
          <a:bodyPr>
            <a:normAutofit/>
          </a:bodyPr>
          <a:lstStyle/>
          <a:p>
            <a:r>
              <a:rPr lang="en-US" sz="2400" dirty="0"/>
              <a:t>Notice and Agenda for General Meeting </a:t>
            </a:r>
          </a:p>
          <a:p>
            <a:pPr lvl="1"/>
            <a:r>
              <a:rPr lang="en-US" dirty="0"/>
              <a:t>Notice must include the agenda.</a:t>
            </a:r>
          </a:p>
          <a:p>
            <a:pPr lvl="1"/>
            <a:r>
              <a:rPr lang="en-US" dirty="0"/>
              <a:t>Specifically address the topic, for example “Propose $50 increase to special tax amount.” </a:t>
            </a:r>
          </a:p>
          <a:p>
            <a:r>
              <a:rPr lang="en-US" sz="2400" dirty="0"/>
              <a:t>Minutes of the Meeting </a:t>
            </a:r>
          </a:p>
          <a:p>
            <a:r>
              <a:rPr lang="en-US" sz="2400" dirty="0"/>
              <a:t>The Advisory Committee’s recommendation: </a:t>
            </a:r>
          </a:p>
          <a:p>
            <a:pPr lvl="1"/>
            <a:r>
              <a:rPr lang="en-US" dirty="0"/>
              <a:t>Recommending the special tax amount.</a:t>
            </a:r>
          </a:p>
          <a:p>
            <a:pPr lvl="1"/>
            <a:r>
              <a:rPr lang="en-US" dirty="0"/>
              <a:t>Requesting the election.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normAutofit/>
          </a:bodyPr>
          <a:lstStyle/>
          <a:p>
            <a:r>
              <a:rPr lang="en-US"/>
              <a:t>The Calendar: Tax Roll Dates </a:t>
            </a:r>
          </a:p>
        </p:txBody>
      </p:sp>
      <p:sp>
        <p:nvSpPr>
          <p:cNvPr id="63491" name="Rectangle 3"/>
          <p:cNvSpPr>
            <a:spLocks noGrp="1" noChangeArrowheads="1"/>
          </p:cNvSpPr>
          <p:nvPr>
            <p:ph sz="quarter" idx="13"/>
          </p:nvPr>
        </p:nvSpPr>
        <p:spPr/>
        <p:txBody>
          <a:bodyPr>
            <a:normAutofit lnSpcReduction="10000"/>
          </a:bodyPr>
          <a:lstStyle/>
          <a:p>
            <a:pPr>
              <a:lnSpc>
                <a:spcPct val="90000"/>
              </a:lnSpc>
            </a:pPr>
            <a:endParaRPr lang="en-US" sz="2600" dirty="0"/>
          </a:p>
          <a:p>
            <a:pPr>
              <a:lnSpc>
                <a:spcPct val="90000"/>
              </a:lnSpc>
            </a:pPr>
            <a:r>
              <a:rPr lang="en-US" sz="2600" dirty="0"/>
              <a:t>State deadline for Direct Charges on the Tax Roll: </a:t>
            </a:r>
          </a:p>
          <a:p>
            <a:pPr marL="2286000" lvl="5" indent="0">
              <a:lnSpc>
                <a:spcPct val="90000"/>
              </a:lnSpc>
              <a:buNone/>
            </a:pPr>
            <a:r>
              <a:rPr lang="en-US" sz="2600" dirty="0">
                <a:solidFill>
                  <a:srgbClr val="FFC000"/>
                </a:solidFill>
              </a:rPr>
              <a:t>August 10</a:t>
            </a:r>
            <a:r>
              <a:rPr lang="en-US" sz="2600" baseline="30000" dirty="0">
                <a:solidFill>
                  <a:srgbClr val="FFC000"/>
                </a:solidFill>
              </a:rPr>
              <a:t>th</a:t>
            </a:r>
            <a:r>
              <a:rPr lang="en-US" sz="2600" dirty="0">
                <a:solidFill>
                  <a:srgbClr val="FFC000"/>
                </a:solidFill>
              </a:rPr>
              <a:t> each year</a:t>
            </a:r>
          </a:p>
          <a:p>
            <a:pPr>
              <a:lnSpc>
                <a:spcPct val="90000"/>
              </a:lnSpc>
            </a:pPr>
            <a:endParaRPr lang="en-US" sz="2600" dirty="0"/>
          </a:p>
          <a:p>
            <a:pPr>
              <a:lnSpc>
                <a:spcPct val="90000"/>
              </a:lnSpc>
            </a:pPr>
            <a:r>
              <a:rPr lang="en-US" sz="2600" dirty="0"/>
              <a:t>Tax Roll is set and billed annually</a:t>
            </a:r>
          </a:p>
          <a:p>
            <a:pPr lvl="1">
              <a:lnSpc>
                <a:spcPct val="90000"/>
              </a:lnSpc>
            </a:pPr>
            <a:r>
              <a:rPr lang="en-US" sz="2200" dirty="0"/>
              <a:t>Installments are due December 10</a:t>
            </a:r>
            <a:r>
              <a:rPr lang="en-US" sz="2200" baseline="30000" dirty="0"/>
              <a:t>th</a:t>
            </a:r>
            <a:r>
              <a:rPr lang="en-US" sz="2200" dirty="0"/>
              <a:t> and April 10</a:t>
            </a:r>
            <a:r>
              <a:rPr lang="en-US" sz="2200" baseline="30000" dirty="0"/>
              <a:t>th</a:t>
            </a:r>
            <a:endParaRPr lang="en-US" sz="2200" dirty="0"/>
          </a:p>
          <a:p>
            <a:pPr>
              <a:lnSpc>
                <a:spcPct val="90000"/>
              </a:lnSpc>
              <a:buFont typeface="Wingdings" pitchFamily="2" charset="2"/>
              <a:buNone/>
            </a:pPr>
            <a:endParaRPr lang="en-US" sz="2600" dirty="0"/>
          </a:p>
          <a:p>
            <a:pPr>
              <a:lnSpc>
                <a:spcPct val="90000"/>
              </a:lnSpc>
            </a:pPr>
            <a:r>
              <a:rPr lang="en-US" sz="2600" dirty="0"/>
              <a:t>Changes must be approved before </a:t>
            </a:r>
            <a:r>
              <a:rPr lang="en-US" sz="2600" dirty="0">
                <a:solidFill>
                  <a:srgbClr val="FFC000"/>
                </a:solidFill>
              </a:rPr>
              <a:t>August 10</a:t>
            </a:r>
            <a:r>
              <a:rPr lang="en-US" sz="2600" baseline="30000" dirty="0">
                <a:solidFill>
                  <a:srgbClr val="FFC000"/>
                </a:solidFill>
              </a:rPr>
              <a:t>th</a:t>
            </a:r>
            <a:r>
              <a:rPr lang="en-US" sz="2600" dirty="0">
                <a:solidFill>
                  <a:srgbClr val="FFC000"/>
                </a:solidFill>
              </a:rPr>
              <a:t> </a:t>
            </a:r>
            <a:r>
              <a:rPr lang="en-US" sz="2600" dirty="0"/>
              <a:t>to be included on the tax roll for the upcoming year.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9" name="Rectangle 3"/>
          <p:cNvSpPr>
            <a:spLocks noGrp="1" noChangeArrowheads="1"/>
          </p:cNvSpPr>
          <p:nvPr>
            <p:ph sz="quarter" idx="13"/>
          </p:nvPr>
        </p:nvSpPr>
        <p:spPr>
          <a:xfrm>
            <a:off x="609600" y="1600200"/>
            <a:ext cx="7696200" cy="4114800"/>
          </a:xfrm>
        </p:spPr>
        <p:txBody>
          <a:bodyPr/>
          <a:lstStyle/>
          <a:p>
            <a:r>
              <a:rPr lang="en-US" sz="2200" dirty="0"/>
              <a:t>Set by Elections Code Section 1500:</a:t>
            </a:r>
          </a:p>
          <a:p>
            <a:pPr lvl="1"/>
            <a:r>
              <a:rPr lang="en-US" sz="2000" dirty="0"/>
              <a:t>The first Tuesday after the first Monday in May each year.</a:t>
            </a:r>
          </a:p>
          <a:p>
            <a:pPr lvl="1"/>
            <a:r>
              <a:rPr lang="en-US" sz="2000" dirty="0"/>
              <a:t>The last Tuesday of August each year.</a:t>
            </a:r>
          </a:p>
          <a:p>
            <a:pPr lvl="1"/>
            <a:r>
              <a:rPr lang="en-US" sz="2000" dirty="0"/>
              <a:t>Any first Tuesday after the first Monday of a month where an election is not otherwise held. (Special Election)</a:t>
            </a:r>
          </a:p>
        </p:txBody>
      </p:sp>
      <p:sp>
        <p:nvSpPr>
          <p:cNvPr id="65538" name="Rectangle 2"/>
          <p:cNvSpPr>
            <a:spLocks noGrp="1" noChangeArrowheads="1"/>
          </p:cNvSpPr>
          <p:nvPr>
            <p:ph type="title"/>
          </p:nvPr>
        </p:nvSpPr>
        <p:spPr/>
        <p:txBody>
          <a:bodyPr/>
          <a:lstStyle/>
          <a:p>
            <a:r>
              <a:rPr lang="en-US"/>
              <a:t>The Calendar: Election Dates</a:t>
            </a:r>
          </a:p>
        </p:txBody>
      </p:sp>
    </p:spTree>
  </p:cSld>
  <p:clrMapOvr>
    <a:masterClrMapping/>
  </p:clrMapOvr>
</p:sld>
</file>

<file path=ppt/theme/theme1.xml><?xml version="1.0" encoding="utf-8"?>
<a:theme xmlns:a="http://schemas.openxmlformats.org/drawingml/2006/main" name="Horizon">
  <a:themeElements>
    <a:clrScheme name="Horizon">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1167</TotalTime>
  <Words>1553</Words>
  <Application>Microsoft Office PowerPoint</Application>
  <PresentationFormat>On-screen Show (4:3)</PresentationFormat>
  <Paragraphs>160</Paragraphs>
  <Slides>15</Slides>
  <Notes>14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Arial Narrow</vt:lpstr>
      <vt:lpstr>Wingdings</vt:lpstr>
      <vt:lpstr>Horizon</vt:lpstr>
      <vt:lpstr>County Service Area  Zones of Benefit  Special Tax Election  Schedule and Calendar 2025</vt:lpstr>
      <vt:lpstr>Elections: Landmark Dates </vt:lpstr>
      <vt:lpstr>Elections: Zone Funding  Then and Now</vt:lpstr>
      <vt:lpstr>Elections:   Special Tax v. Benefit Assessments </vt:lpstr>
      <vt:lpstr>Elections: Chain of Events</vt:lpstr>
      <vt:lpstr>The Calendars</vt:lpstr>
      <vt:lpstr>The Calendar: Zone Meeting</vt:lpstr>
      <vt:lpstr>The Calendar: Tax Roll Dates </vt:lpstr>
      <vt:lpstr>The Calendar: Election Dates</vt:lpstr>
      <vt:lpstr>Elections Administrative Calendar:  Important Events</vt:lpstr>
      <vt:lpstr>Elections: Arguments for or Against the Measure</vt:lpstr>
      <vt:lpstr>     November 4, 2025 Unform district Election DEADLINES (Not a countywide election)</vt:lpstr>
      <vt:lpstr>Timeline for november 2025 Election</vt:lpstr>
      <vt:lpstr>Elections REQUEST DEADLINES:</vt:lpstr>
      <vt:lpstr>Check List</vt:lpstr>
    </vt:vector>
  </TitlesOfParts>
  <Company>El Dorado County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Elections</dc:title>
  <dc:creator>EZangari</dc:creator>
  <cp:lastModifiedBy>Elizabeth Hess</cp:lastModifiedBy>
  <cp:revision>75</cp:revision>
  <dcterms:created xsi:type="dcterms:W3CDTF">2007-10-12T16:04:28Z</dcterms:created>
  <dcterms:modified xsi:type="dcterms:W3CDTF">2025-02-27T19:01:24Z</dcterms:modified>
  <cp:contentStatus/>
</cp:coreProperties>
</file>