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Lst>
  <p:notesMasterIdLst>
    <p:notesMasterId r:id="rId31"/>
  </p:notesMasterIdLst>
  <p:handoutMasterIdLst>
    <p:handoutMasterId r:id="rId32"/>
  </p:handoutMasterIdLst>
  <p:sldIdLst>
    <p:sldId id="323" r:id="rId2"/>
    <p:sldId id="334" r:id="rId3"/>
    <p:sldId id="365" r:id="rId4"/>
    <p:sldId id="376" r:id="rId5"/>
    <p:sldId id="335" r:id="rId6"/>
    <p:sldId id="337" r:id="rId7"/>
    <p:sldId id="336" r:id="rId8"/>
    <p:sldId id="366" r:id="rId9"/>
    <p:sldId id="346" r:id="rId10"/>
    <p:sldId id="368" r:id="rId11"/>
    <p:sldId id="369" r:id="rId12"/>
    <p:sldId id="347" r:id="rId13"/>
    <p:sldId id="359" r:id="rId14"/>
    <p:sldId id="270" r:id="rId15"/>
    <p:sldId id="348" r:id="rId16"/>
    <p:sldId id="295" r:id="rId17"/>
    <p:sldId id="349" r:id="rId18"/>
    <p:sldId id="319" r:id="rId19"/>
    <p:sldId id="367" r:id="rId20"/>
    <p:sldId id="370" r:id="rId21"/>
    <p:sldId id="371" r:id="rId22"/>
    <p:sldId id="373" r:id="rId23"/>
    <p:sldId id="375" r:id="rId24"/>
    <p:sldId id="377" r:id="rId25"/>
    <p:sldId id="372" r:id="rId26"/>
    <p:sldId id="374" r:id="rId27"/>
    <p:sldId id="363" r:id="rId28"/>
    <p:sldId id="285" r:id="rId29"/>
    <p:sldId id="364" r:id="rId30"/>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F1D755F2-D12F-4DA0-B028-4EBE83DA5201}">
          <p14:sldIdLst>
            <p14:sldId id="323"/>
            <p14:sldId id="334"/>
            <p14:sldId id="365"/>
            <p14:sldId id="376"/>
            <p14:sldId id="335"/>
            <p14:sldId id="337"/>
            <p14:sldId id="336"/>
            <p14:sldId id="366"/>
            <p14:sldId id="346"/>
            <p14:sldId id="368"/>
            <p14:sldId id="369"/>
            <p14:sldId id="347"/>
            <p14:sldId id="359"/>
            <p14:sldId id="270"/>
            <p14:sldId id="348"/>
            <p14:sldId id="295"/>
            <p14:sldId id="349"/>
            <p14:sldId id="319"/>
            <p14:sldId id="367"/>
            <p14:sldId id="370"/>
            <p14:sldId id="371"/>
            <p14:sldId id="373"/>
            <p14:sldId id="375"/>
            <p14:sldId id="377"/>
            <p14:sldId id="372"/>
            <p14:sldId id="374"/>
          </p14:sldIdLst>
        </p14:section>
        <p14:section name="Closing" id="{5A291664-B9D4-49F7-8D58-C5D944287147}">
          <p14:sldIdLst>
            <p14:sldId id="363"/>
            <p14:sldId id="285"/>
            <p14:sldId id="3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7">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A96BCB-695A-A9BE-0686-9F0968D48731}" name="Elizabeth Hess" initials="EH" userId="S::EHess@edcgov.us::5bc118ec-eec4-49cf-962a-d769d20b1f7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E98B45"/>
    <a:srgbClr val="CF1FBA"/>
    <a:srgbClr val="003399"/>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07" autoAdjust="0"/>
    <p:restoredTop sz="88227" autoAdjust="0"/>
  </p:normalViewPr>
  <p:slideViewPr>
    <p:cSldViewPr>
      <p:cViewPr varScale="1">
        <p:scale>
          <a:sx n="100" d="100"/>
          <a:sy n="100" d="100"/>
        </p:scale>
        <p:origin x="2130"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86" d="100"/>
        <a:sy n="86" d="100"/>
      </p:scale>
      <p:origin x="0" y="5220"/>
    </p:cViewPr>
  </p:sorterViewPr>
  <p:notesViewPr>
    <p:cSldViewPr>
      <p:cViewPr varScale="1">
        <p:scale>
          <a:sx n="87" d="100"/>
          <a:sy n="87" d="100"/>
        </p:scale>
        <p:origin x="-3780" y="-78"/>
      </p:cViewPr>
      <p:guideLst>
        <p:guide orient="horz" pos="2928"/>
        <p:guide pos="220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slide" Target="slides/slide1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3038649"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defTabSz="923925" eaLnBrk="1" hangingPunct="1">
              <a:defRPr sz="1200"/>
            </a:lvl1pPr>
          </a:lstStyle>
          <a:p>
            <a:endParaRPr lang="en-US" dirty="0"/>
          </a:p>
        </p:txBody>
      </p:sp>
      <p:sp>
        <p:nvSpPr>
          <p:cNvPr id="86019" name="Rectangle 3"/>
          <p:cNvSpPr>
            <a:spLocks noGrp="1" noChangeArrowheads="1"/>
          </p:cNvSpPr>
          <p:nvPr>
            <p:ph type="dt" sz="quarter" idx="1"/>
          </p:nvPr>
        </p:nvSpPr>
        <p:spPr bwMode="auto">
          <a:xfrm>
            <a:off x="3970134" y="0"/>
            <a:ext cx="303864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defTabSz="923925" eaLnBrk="1" hangingPunct="1">
              <a:defRPr sz="1200"/>
            </a:lvl1pPr>
          </a:lstStyle>
          <a:p>
            <a:endParaRPr lang="en-US" dirty="0"/>
          </a:p>
        </p:txBody>
      </p:sp>
      <p:sp>
        <p:nvSpPr>
          <p:cNvPr id="86020" name="Rectangle 4"/>
          <p:cNvSpPr>
            <a:spLocks noGrp="1" noChangeArrowheads="1"/>
          </p:cNvSpPr>
          <p:nvPr>
            <p:ph type="ftr" sz="quarter" idx="2"/>
          </p:nvPr>
        </p:nvSpPr>
        <p:spPr bwMode="auto">
          <a:xfrm>
            <a:off x="0" y="8829675"/>
            <a:ext cx="3038649"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defTabSz="923925" eaLnBrk="1" hangingPunct="1">
              <a:defRPr sz="1200"/>
            </a:lvl1pPr>
          </a:lstStyle>
          <a:p>
            <a:endParaRPr lang="en-US" dirty="0"/>
          </a:p>
        </p:txBody>
      </p:sp>
      <p:sp>
        <p:nvSpPr>
          <p:cNvPr id="86021" name="Rectangle 5"/>
          <p:cNvSpPr>
            <a:spLocks noGrp="1" noChangeArrowheads="1"/>
          </p:cNvSpPr>
          <p:nvPr>
            <p:ph type="sldNum" sz="quarter" idx="3"/>
          </p:nvPr>
        </p:nvSpPr>
        <p:spPr bwMode="auto">
          <a:xfrm>
            <a:off x="3970134" y="8829675"/>
            <a:ext cx="303864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defTabSz="923925" eaLnBrk="1" hangingPunct="1">
              <a:defRPr sz="1200"/>
            </a:lvl1pPr>
          </a:lstStyle>
          <a:p>
            <a:fld id="{AB0BE8DC-7A41-44CC-B05B-170FEAD5483A}" type="slidenum">
              <a:rPr lang="en-US"/>
              <a:pPr/>
              <a:t>‹#›</a:t>
            </a:fld>
            <a:endParaRPr lang="en-US" dirty="0"/>
          </a:p>
        </p:txBody>
      </p:sp>
    </p:spTree>
    <p:extLst>
      <p:ext uri="{BB962C8B-B14F-4D97-AF65-F5344CB8AC3E}">
        <p14:creationId xmlns:p14="http://schemas.microsoft.com/office/powerpoint/2010/main" val="213731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649"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defTabSz="923925" eaLnBrk="1" hangingPunct="1">
              <a:defRPr sz="1200"/>
            </a:lvl1pPr>
          </a:lstStyle>
          <a:p>
            <a:endParaRPr lang="en-US" dirty="0"/>
          </a:p>
        </p:txBody>
      </p:sp>
      <p:sp>
        <p:nvSpPr>
          <p:cNvPr id="77827" name="Rectangle 3"/>
          <p:cNvSpPr>
            <a:spLocks noGrp="1" noChangeArrowheads="1"/>
          </p:cNvSpPr>
          <p:nvPr>
            <p:ph type="dt" idx="1"/>
          </p:nvPr>
        </p:nvSpPr>
        <p:spPr bwMode="auto">
          <a:xfrm>
            <a:off x="3970134" y="0"/>
            <a:ext cx="303864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lvl1pPr algn="r" defTabSz="923925" eaLnBrk="1" hangingPunct="1">
              <a:defRPr sz="1200"/>
            </a:lvl1pPr>
          </a:lstStyle>
          <a:p>
            <a:endParaRPr lang="en-US" dirty="0"/>
          </a:p>
        </p:txBody>
      </p:sp>
      <p:sp>
        <p:nvSpPr>
          <p:cNvPr id="77828" name="Rectangle 4"/>
          <p:cNvSpPr>
            <a:spLocks noGrp="1" noRot="1" noChangeAspect="1" noChangeArrowheads="1" noTextEdit="1"/>
          </p:cNvSpPr>
          <p:nvPr>
            <p:ph type="sldImg" idx="2"/>
          </p:nvPr>
        </p:nvSpPr>
        <p:spPr bwMode="auto">
          <a:xfrm>
            <a:off x="1181100" y="696913"/>
            <a:ext cx="4649788"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701848" y="4416426"/>
            <a:ext cx="560832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7830" name="Rectangle 6"/>
          <p:cNvSpPr>
            <a:spLocks noGrp="1" noChangeArrowheads="1"/>
          </p:cNvSpPr>
          <p:nvPr>
            <p:ph type="ftr" sz="quarter" idx="4"/>
          </p:nvPr>
        </p:nvSpPr>
        <p:spPr bwMode="auto">
          <a:xfrm>
            <a:off x="0" y="8829675"/>
            <a:ext cx="3038649"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defTabSz="923925" eaLnBrk="1" hangingPunct="1">
              <a:defRPr sz="1200"/>
            </a:lvl1pPr>
          </a:lstStyle>
          <a:p>
            <a:endParaRPr lang="en-US" dirty="0"/>
          </a:p>
        </p:txBody>
      </p:sp>
      <p:sp>
        <p:nvSpPr>
          <p:cNvPr id="77831" name="Rectangle 7"/>
          <p:cNvSpPr>
            <a:spLocks noGrp="1" noChangeArrowheads="1"/>
          </p:cNvSpPr>
          <p:nvPr>
            <p:ph type="sldNum" sz="quarter" idx="5"/>
          </p:nvPr>
        </p:nvSpPr>
        <p:spPr bwMode="auto">
          <a:xfrm>
            <a:off x="3970134" y="8829675"/>
            <a:ext cx="3038648"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46" tIns="46223" rIns="92446" bIns="46223" numCol="1" anchor="b" anchorCtr="0" compatLnSpc="1">
            <a:prstTxWarp prst="textNoShape">
              <a:avLst/>
            </a:prstTxWarp>
          </a:bodyPr>
          <a:lstStyle>
            <a:lvl1pPr algn="r" defTabSz="923925" eaLnBrk="1" hangingPunct="1">
              <a:defRPr sz="1200"/>
            </a:lvl1pPr>
          </a:lstStyle>
          <a:p>
            <a:fld id="{385859BC-BA92-4CDC-AB7E-84E2D9065A97}" type="slidenum">
              <a:rPr lang="en-US"/>
              <a:pPr/>
              <a:t>‹#›</a:t>
            </a:fld>
            <a:endParaRPr lang="en-US" dirty="0"/>
          </a:p>
        </p:txBody>
      </p:sp>
    </p:spTree>
    <p:extLst>
      <p:ext uri="{BB962C8B-B14F-4D97-AF65-F5344CB8AC3E}">
        <p14:creationId xmlns:p14="http://schemas.microsoft.com/office/powerpoint/2010/main" val="34271984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859BC-BA92-4CDC-AB7E-84E2D9065A97}" type="slidenum">
              <a:rPr lang="en-US" smtClean="0"/>
              <a:pPr/>
              <a:t>1</a:t>
            </a:fld>
            <a:endParaRPr lang="en-US" dirty="0"/>
          </a:p>
        </p:txBody>
      </p:sp>
    </p:spTree>
    <p:extLst>
      <p:ext uri="{BB962C8B-B14F-4D97-AF65-F5344CB8AC3E}">
        <p14:creationId xmlns:p14="http://schemas.microsoft.com/office/powerpoint/2010/main" val="1296898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by entering the work to be completed in the upcoming year and the related estimated amounts (see green box).</a:t>
            </a:r>
          </a:p>
          <a:p>
            <a:r>
              <a:rPr lang="en-US" dirty="0"/>
              <a:t>Enter work to be completed in future years in the lower portion (see orange box).</a:t>
            </a:r>
          </a:p>
          <a:p>
            <a:endParaRPr lang="en-US" dirty="0"/>
          </a:p>
          <a:p>
            <a:r>
              <a:rPr lang="en-US" b="0" i="1" dirty="0"/>
              <a:t>What happens if the Work Plan page is not completed, or the quotes exceed what was originally approved?</a:t>
            </a:r>
          </a:p>
          <a:p>
            <a:r>
              <a:rPr lang="en-US" b="0" i="1" dirty="0"/>
              <a:t>Requests for work not specified on the Work Plan will require minutes from a noticed public meeting reflecting a majority vote approving the project and use of funds.</a:t>
            </a:r>
          </a:p>
        </p:txBody>
      </p:sp>
      <p:sp>
        <p:nvSpPr>
          <p:cNvPr id="4" name="Slide Number Placeholder 3"/>
          <p:cNvSpPr>
            <a:spLocks noGrp="1"/>
          </p:cNvSpPr>
          <p:nvPr>
            <p:ph type="sldNum" sz="quarter" idx="5"/>
          </p:nvPr>
        </p:nvSpPr>
        <p:spPr/>
        <p:txBody>
          <a:bodyPr/>
          <a:lstStyle/>
          <a:p>
            <a:fld id="{385859BC-BA92-4CDC-AB7E-84E2D9065A97}" type="slidenum">
              <a:rPr lang="en-US" smtClean="0"/>
              <a:pPr/>
              <a:t>11</a:t>
            </a:fld>
            <a:endParaRPr lang="en-US" dirty="0"/>
          </a:p>
        </p:txBody>
      </p:sp>
    </p:spTree>
    <p:extLst>
      <p:ext uri="{BB962C8B-B14F-4D97-AF65-F5344CB8AC3E}">
        <p14:creationId xmlns:p14="http://schemas.microsoft.com/office/powerpoint/2010/main" val="191291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859BC-BA92-4CDC-AB7E-84E2D9065A97}" type="slidenum">
              <a:rPr lang="en-US" smtClean="0"/>
              <a:pPr/>
              <a:t>12</a:t>
            </a:fld>
            <a:endParaRPr lang="en-US" dirty="0"/>
          </a:p>
        </p:txBody>
      </p:sp>
    </p:spTree>
    <p:extLst>
      <p:ext uri="{BB962C8B-B14F-4D97-AF65-F5344CB8AC3E}">
        <p14:creationId xmlns:p14="http://schemas.microsoft.com/office/powerpoint/2010/main" val="1200457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859BC-BA92-4CDC-AB7E-84E2D9065A97}" type="slidenum">
              <a:rPr lang="en-US" smtClean="0"/>
              <a:pPr/>
              <a:t>13</a:t>
            </a:fld>
            <a:endParaRPr lang="en-US" dirty="0"/>
          </a:p>
        </p:txBody>
      </p:sp>
    </p:spTree>
    <p:extLst>
      <p:ext uri="{BB962C8B-B14F-4D97-AF65-F5344CB8AC3E}">
        <p14:creationId xmlns:p14="http://schemas.microsoft.com/office/powerpoint/2010/main" val="74585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859BC-BA92-4CDC-AB7E-84E2D9065A97}" type="slidenum">
              <a:rPr lang="en-US" smtClean="0"/>
              <a:pPr/>
              <a:t>14</a:t>
            </a:fld>
            <a:endParaRPr lang="en-US" dirty="0"/>
          </a:p>
        </p:txBody>
      </p:sp>
    </p:spTree>
    <p:extLst>
      <p:ext uri="{BB962C8B-B14F-4D97-AF65-F5344CB8AC3E}">
        <p14:creationId xmlns:p14="http://schemas.microsoft.com/office/powerpoint/2010/main" val="2033538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5859BC-BA92-4CDC-AB7E-84E2D9065A97}" type="slidenum">
              <a:rPr lang="en-US" smtClean="0"/>
              <a:pPr/>
              <a:t>15</a:t>
            </a:fld>
            <a:endParaRPr lang="en-US" dirty="0"/>
          </a:p>
        </p:txBody>
      </p:sp>
    </p:spTree>
    <p:extLst>
      <p:ext uri="{BB962C8B-B14F-4D97-AF65-F5344CB8AC3E}">
        <p14:creationId xmlns:p14="http://schemas.microsoft.com/office/powerpoint/2010/main" val="572661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items listed</a:t>
            </a:r>
            <a:r>
              <a:rPr lang="en-US" baseline="0" dirty="0"/>
              <a:t> were approved for reimbursement by the Board of Supervisors in 2005.  No other items are eligible. </a:t>
            </a:r>
          </a:p>
          <a:p>
            <a:r>
              <a:rPr lang="en-US" baseline="0" dirty="0"/>
              <a:t>All other purchases for Zone business are made through the County.</a:t>
            </a:r>
            <a:endParaRPr lang="en-US" dirty="0"/>
          </a:p>
          <a:p>
            <a:r>
              <a:rPr lang="en-US" dirty="0"/>
              <a:t>CA Form 590 and</a:t>
            </a:r>
            <a:r>
              <a:rPr lang="en-US" baseline="0" dirty="0"/>
              <a:t> Payee Data Record are required by the Auditor-Controller’s office to set the committee member up as a vendor with the County with the first reimbursement only. </a:t>
            </a:r>
            <a:endParaRPr lang="en-US" dirty="0"/>
          </a:p>
        </p:txBody>
      </p:sp>
      <p:sp>
        <p:nvSpPr>
          <p:cNvPr id="4" name="Slide Number Placeholder 3"/>
          <p:cNvSpPr>
            <a:spLocks noGrp="1"/>
          </p:cNvSpPr>
          <p:nvPr>
            <p:ph type="sldNum" sz="quarter" idx="10"/>
          </p:nvPr>
        </p:nvSpPr>
        <p:spPr/>
        <p:txBody>
          <a:bodyPr/>
          <a:lstStyle/>
          <a:p>
            <a:fld id="{385859BC-BA92-4CDC-AB7E-84E2D9065A97}" type="slidenum">
              <a:rPr lang="en-US" smtClean="0"/>
              <a:pPr/>
              <a:t>16</a:t>
            </a:fld>
            <a:endParaRPr lang="en-US" dirty="0"/>
          </a:p>
        </p:txBody>
      </p:sp>
    </p:spTree>
    <p:extLst>
      <p:ext uri="{BB962C8B-B14F-4D97-AF65-F5344CB8AC3E}">
        <p14:creationId xmlns:p14="http://schemas.microsoft.com/office/powerpoint/2010/main" val="35023710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Materials</a:t>
            </a:r>
            <a:r>
              <a:rPr lang="en-US" baseline="0" dirty="0"/>
              <a:t> like cold mix asphalt and rock can be procured with a Purchase Order for pre-approved Volunteer Work Events.</a:t>
            </a:r>
          </a:p>
          <a:p>
            <a:r>
              <a:rPr lang="en-US" dirty="0"/>
              <a:t>The County</a:t>
            </a:r>
            <a:r>
              <a:rPr lang="en-US" baseline="0" dirty="0"/>
              <a:t> has on-call contracts for some services, including herbicide application for weed abatement and road maintenance services. </a:t>
            </a:r>
          </a:p>
          <a:p>
            <a:r>
              <a:rPr lang="en-US" b="1" baseline="0" dirty="0"/>
              <a:t>Please allow at least 30 days when requesting these purchases. To promote efficiency and reduce administrative time, send us a quote and we will see what we can do for you.</a:t>
            </a:r>
            <a:endParaRPr lang="en-US" b="1" dirty="0"/>
          </a:p>
        </p:txBody>
      </p:sp>
      <p:sp>
        <p:nvSpPr>
          <p:cNvPr id="4" name="Slide Number Placeholder 3"/>
          <p:cNvSpPr>
            <a:spLocks noGrp="1"/>
          </p:cNvSpPr>
          <p:nvPr>
            <p:ph type="sldNum" sz="quarter" idx="10"/>
          </p:nvPr>
        </p:nvSpPr>
        <p:spPr/>
        <p:txBody>
          <a:bodyPr/>
          <a:lstStyle/>
          <a:p>
            <a:fld id="{385859BC-BA92-4CDC-AB7E-84E2D9065A97}" type="slidenum">
              <a:rPr lang="en-US" smtClean="0"/>
              <a:pPr/>
              <a:t>17</a:t>
            </a:fld>
            <a:endParaRPr lang="en-US" dirty="0"/>
          </a:p>
        </p:txBody>
      </p:sp>
    </p:spTree>
    <p:extLst>
      <p:ext uri="{BB962C8B-B14F-4D97-AF65-F5344CB8AC3E}">
        <p14:creationId xmlns:p14="http://schemas.microsoft.com/office/powerpoint/2010/main" val="5095333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CC5E46-2CE6-4FEF-A151-558C60130F0F}" type="slidenum">
              <a:rPr lang="en-US"/>
              <a:pPr/>
              <a:t>18</a:t>
            </a:fld>
            <a:endParaRPr lang="en-US" dirty="0"/>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r>
              <a:rPr lang="en-US" dirty="0"/>
              <a:t>Please submit the Project Information Form and waivers at least one week prior to the Work Event Date.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 County approved vendor with an On-Call Maintenance Contract is the most efficient method.</a:t>
            </a:r>
          </a:p>
          <a:p>
            <a:r>
              <a:rPr lang="en-US" dirty="0"/>
              <a:t>Our office and County Counsel can expedite requests often in less than 5 weeks time when using an On-Call Maintenance Contract Vendor:</a:t>
            </a:r>
          </a:p>
          <a:p>
            <a:pPr marL="171450" indent="-171450">
              <a:buFont typeface="Arial" panose="020B0604020202020204" pitchFamily="34" charset="0"/>
              <a:buChar char="•"/>
            </a:pPr>
            <a:r>
              <a:rPr lang="en-US" dirty="0"/>
              <a:t>Work that is </a:t>
            </a:r>
            <a:r>
              <a:rPr lang="en-US" u="none" dirty="0"/>
              <a:t>under</a:t>
            </a:r>
            <a:r>
              <a:rPr lang="en-US" dirty="0"/>
              <a:t> $25,000 can have a Work Order against the On-Call Maintenance Contract.</a:t>
            </a:r>
          </a:p>
          <a:p>
            <a:pPr marL="171450" indent="-171450">
              <a:buFont typeface="Arial" panose="020B0604020202020204" pitchFamily="34" charset="0"/>
              <a:buChar char="•"/>
            </a:pPr>
            <a:r>
              <a:rPr lang="en-US" dirty="0"/>
              <a:t>Work that is </a:t>
            </a:r>
            <a:r>
              <a:rPr lang="en-US" u="none" dirty="0"/>
              <a:t>$25,000 or more </a:t>
            </a:r>
            <a:r>
              <a:rPr lang="en-US" dirty="0"/>
              <a:t>will have a Task Order against the On-Call Maintenance Contract.  </a:t>
            </a:r>
            <a:r>
              <a:rPr lang="en-US" i="1" dirty="0"/>
              <a:t>*Bonds are required for Task Orders which may add a little time.</a:t>
            </a:r>
          </a:p>
        </p:txBody>
      </p:sp>
      <p:sp>
        <p:nvSpPr>
          <p:cNvPr id="4" name="Slide Number Placeholder 3"/>
          <p:cNvSpPr>
            <a:spLocks noGrp="1"/>
          </p:cNvSpPr>
          <p:nvPr>
            <p:ph type="sldNum" sz="quarter" idx="10"/>
          </p:nvPr>
        </p:nvSpPr>
        <p:spPr/>
        <p:txBody>
          <a:bodyPr/>
          <a:lstStyle/>
          <a:p>
            <a:fld id="{385859BC-BA92-4CDC-AB7E-84E2D9065A97}" type="slidenum">
              <a:rPr lang="en-US" smtClean="0"/>
              <a:pPr/>
              <a:t>19</a:t>
            </a:fld>
            <a:endParaRPr lang="en-US" dirty="0"/>
          </a:p>
        </p:txBody>
      </p:sp>
    </p:spTree>
    <p:extLst>
      <p:ext uri="{BB962C8B-B14F-4D97-AF65-F5344CB8AC3E}">
        <p14:creationId xmlns:p14="http://schemas.microsoft.com/office/powerpoint/2010/main" val="1974015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30000" dirty="0"/>
          </a:p>
        </p:txBody>
      </p:sp>
      <p:sp>
        <p:nvSpPr>
          <p:cNvPr id="4" name="Slide Number Placeholder 3"/>
          <p:cNvSpPr>
            <a:spLocks noGrp="1"/>
          </p:cNvSpPr>
          <p:nvPr>
            <p:ph type="sldNum" sz="quarter" idx="5"/>
          </p:nvPr>
        </p:nvSpPr>
        <p:spPr/>
        <p:txBody>
          <a:bodyPr/>
          <a:lstStyle/>
          <a:p>
            <a:fld id="{385859BC-BA92-4CDC-AB7E-84E2D9065A97}" type="slidenum">
              <a:rPr lang="en-US" smtClean="0"/>
              <a:pPr/>
              <a:t>20</a:t>
            </a:fld>
            <a:endParaRPr lang="en-US" dirty="0"/>
          </a:p>
        </p:txBody>
      </p:sp>
    </p:spTree>
    <p:extLst>
      <p:ext uri="{BB962C8B-B14F-4D97-AF65-F5344CB8AC3E}">
        <p14:creationId xmlns:p14="http://schemas.microsoft.com/office/powerpoint/2010/main" val="1444453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276">
              <a:defRPr/>
            </a:pPr>
            <a:endParaRPr lang="en-US" baseline="0" dirty="0"/>
          </a:p>
        </p:txBody>
      </p:sp>
      <p:sp>
        <p:nvSpPr>
          <p:cNvPr id="4" name="Slide Number Placeholder 3"/>
          <p:cNvSpPr>
            <a:spLocks noGrp="1"/>
          </p:cNvSpPr>
          <p:nvPr>
            <p:ph type="sldNum" sz="quarter" idx="10"/>
          </p:nvPr>
        </p:nvSpPr>
        <p:spPr/>
        <p:txBody>
          <a:bodyPr/>
          <a:lstStyle/>
          <a:p>
            <a:fld id="{93945DEB-55FB-470A-BF54-5B02032632D0}" type="slidenum">
              <a:rPr lang="en-US" smtClean="0"/>
              <a:t>2</a:t>
            </a:fld>
            <a:endParaRPr lang="en-US" dirty="0"/>
          </a:p>
        </p:txBody>
      </p:sp>
    </p:spTree>
    <p:extLst>
      <p:ext uri="{BB962C8B-B14F-4D97-AF65-F5344CB8AC3E}">
        <p14:creationId xmlns:p14="http://schemas.microsoft.com/office/powerpoint/2010/main" val="4279735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submitting this with the request for work and the contractor’s proposal, we can verify that the work will align with the Zone’s intent.</a:t>
            </a:r>
          </a:p>
        </p:txBody>
      </p:sp>
      <p:sp>
        <p:nvSpPr>
          <p:cNvPr id="4" name="Slide Number Placeholder 3"/>
          <p:cNvSpPr>
            <a:spLocks noGrp="1"/>
          </p:cNvSpPr>
          <p:nvPr>
            <p:ph type="sldNum" sz="quarter" idx="5"/>
          </p:nvPr>
        </p:nvSpPr>
        <p:spPr/>
        <p:txBody>
          <a:bodyPr/>
          <a:lstStyle/>
          <a:p>
            <a:fld id="{385859BC-BA92-4CDC-AB7E-84E2D9065A97}" type="slidenum">
              <a:rPr lang="en-US" smtClean="0"/>
              <a:pPr/>
              <a:t>21</a:t>
            </a:fld>
            <a:endParaRPr lang="en-US" dirty="0"/>
          </a:p>
        </p:txBody>
      </p:sp>
    </p:spTree>
    <p:extLst>
      <p:ext uri="{BB962C8B-B14F-4D97-AF65-F5344CB8AC3E}">
        <p14:creationId xmlns:p14="http://schemas.microsoft.com/office/powerpoint/2010/main" val="3169903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859BC-BA92-4CDC-AB7E-84E2D9065A97}" type="slidenum">
              <a:rPr lang="en-US" smtClean="0"/>
              <a:pPr/>
              <a:t>24</a:t>
            </a:fld>
            <a:endParaRPr lang="en-US" dirty="0"/>
          </a:p>
        </p:txBody>
      </p:sp>
    </p:spTree>
    <p:extLst>
      <p:ext uri="{BB962C8B-B14F-4D97-AF65-F5344CB8AC3E}">
        <p14:creationId xmlns:p14="http://schemas.microsoft.com/office/powerpoint/2010/main" val="2875812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5859BC-BA92-4CDC-AB7E-84E2D9065A97}" type="slidenum">
              <a:rPr lang="en-US" smtClean="0"/>
              <a:pPr/>
              <a:t>25</a:t>
            </a:fld>
            <a:endParaRPr lang="en-US" dirty="0"/>
          </a:p>
        </p:txBody>
      </p:sp>
    </p:spTree>
    <p:extLst>
      <p:ext uri="{BB962C8B-B14F-4D97-AF65-F5344CB8AC3E}">
        <p14:creationId xmlns:p14="http://schemas.microsoft.com/office/powerpoint/2010/main" val="1938658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i="0" dirty="0"/>
          </a:p>
        </p:txBody>
      </p:sp>
      <p:sp>
        <p:nvSpPr>
          <p:cNvPr id="4" name="Slide Number Placeholder 3"/>
          <p:cNvSpPr>
            <a:spLocks noGrp="1"/>
          </p:cNvSpPr>
          <p:nvPr>
            <p:ph type="sldNum" sz="quarter" idx="10"/>
          </p:nvPr>
        </p:nvSpPr>
        <p:spPr/>
        <p:txBody>
          <a:bodyPr/>
          <a:lstStyle/>
          <a:p>
            <a:fld id="{385859BC-BA92-4CDC-AB7E-84E2D9065A97}" type="slidenum">
              <a:rPr lang="en-US" smtClean="0"/>
              <a:pPr/>
              <a:t>27</a:t>
            </a:fld>
            <a:endParaRPr lang="en-US" dirty="0"/>
          </a:p>
        </p:txBody>
      </p:sp>
    </p:spTree>
    <p:extLst>
      <p:ext uri="{BB962C8B-B14F-4D97-AF65-F5344CB8AC3E}">
        <p14:creationId xmlns:p14="http://schemas.microsoft.com/office/powerpoint/2010/main" val="40920958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Many common questions can be answered using the various resources available on our website.  Please share this with Zone residents!</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Hit the SUBSCRIBE button on our website to receive important information as it is updated!</a:t>
            </a:r>
          </a:p>
          <a:p>
            <a:endParaRPr lang="en-US" dirty="0"/>
          </a:p>
        </p:txBody>
      </p:sp>
      <p:sp>
        <p:nvSpPr>
          <p:cNvPr id="4" name="Slide Number Placeholder 3"/>
          <p:cNvSpPr>
            <a:spLocks noGrp="1"/>
          </p:cNvSpPr>
          <p:nvPr>
            <p:ph type="sldNum" sz="quarter" idx="10"/>
          </p:nvPr>
        </p:nvSpPr>
        <p:spPr/>
        <p:txBody>
          <a:bodyPr/>
          <a:lstStyle/>
          <a:p>
            <a:fld id="{385859BC-BA92-4CDC-AB7E-84E2D9065A97}" type="slidenum">
              <a:rPr lang="en-US" smtClean="0"/>
              <a:pPr/>
              <a:t>28</a:t>
            </a:fld>
            <a:endParaRPr lang="en-US" dirty="0"/>
          </a:p>
        </p:txBody>
      </p:sp>
    </p:spTree>
    <p:extLst>
      <p:ext uri="{BB962C8B-B14F-4D97-AF65-F5344CB8AC3E}">
        <p14:creationId xmlns:p14="http://schemas.microsoft.com/office/powerpoint/2010/main" val="26122589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85859BC-BA92-4CDC-AB7E-84E2D9065A97}" type="slidenum">
              <a:rPr lang="en-US" smtClean="0"/>
              <a:pPr/>
              <a:t>29</a:t>
            </a:fld>
            <a:endParaRPr lang="en-US" dirty="0"/>
          </a:p>
        </p:txBody>
      </p:sp>
    </p:spTree>
    <p:extLst>
      <p:ext uri="{BB962C8B-B14F-4D97-AF65-F5344CB8AC3E}">
        <p14:creationId xmlns:p14="http://schemas.microsoft.com/office/powerpoint/2010/main" val="2689495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Work Plans &amp; Budget will be due </a:t>
            </a:r>
            <a:r>
              <a:rPr lang="en-US" b="0" i="0" dirty="0"/>
              <a:t>by January 3, 2025</a:t>
            </a:r>
            <a:r>
              <a:rPr lang="en-US" b="0" dirty="0"/>
              <a:t>.</a:t>
            </a:r>
          </a:p>
        </p:txBody>
      </p:sp>
      <p:sp>
        <p:nvSpPr>
          <p:cNvPr id="4" name="Slide Number Placeholder 3"/>
          <p:cNvSpPr>
            <a:spLocks noGrp="1"/>
          </p:cNvSpPr>
          <p:nvPr>
            <p:ph type="sldNum" sz="quarter" idx="10"/>
          </p:nvPr>
        </p:nvSpPr>
        <p:spPr/>
        <p:txBody>
          <a:bodyPr/>
          <a:lstStyle/>
          <a:p>
            <a:fld id="{385859BC-BA92-4CDC-AB7E-84E2D9065A97}" type="slidenum">
              <a:rPr lang="en-US" smtClean="0"/>
              <a:pPr/>
              <a:t>3</a:t>
            </a:fld>
            <a:endParaRPr lang="en-US" dirty="0"/>
          </a:p>
        </p:txBody>
      </p:sp>
    </p:spTree>
    <p:extLst>
      <p:ext uri="{BB962C8B-B14F-4D97-AF65-F5344CB8AC3E}">
        <p14:creationId xmlns:p14="http://schemas.microsoft.com/office/powerpoint/2010/main" val="396852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Understanding the revenue timeframes is essential.  At the start of a fiscal year, the fund balance is the only funding available. Tax installments are received in December and April.</a:t>
            </a:r>
          </a:p>
          <a:p>
            <a:r>
              <a:rPr lang="en-US" dirty="0"/>
              <a:t>The fund balance adjustments typically take place in September and then the revised budgets are presented to the Board of Supervisors for approval.</a:t>
            </a:r>
          </a:p>
          <a:p>
            <a:r>
              <a:rPr lang="en-US" dirty="0"/>
              <a:t>Revised budgets for each zone will be emailed to the zone’s key contact following the Board’s approval.</a:t>
            </a:r>
          </a:p>
          <a:p>
            <a:endParaRPr lang="en-US" dirty="0"/>
          </a:p>
        </p:txBody>
      </p:sp>
      <p:sp>
        <p:nvSpPr>
          <p:cNvPr id="4" name="Slide Number Placeholder 3"/>
          <p:cNvSpPr>
            <a:spLocks noGrp="1"/>
          </p:cNvSpPr>
          <p:nvPr>
            <p:ph type="sldNum" sz="quarter" idx="5"/>
          </p:nvPr>
        </p:nvSpPr>
        <p:spPr/>
        <p:txBody>
          <a:bodyPr/>
          <a:lstStyle/>
          <a:p>
            <a:fld id="{385859BC-BA92-4CDC-AB7E-84E2D9065A97}" type="slidenum">
              <a:rPr lang="en-US" smtClean="0"/>
              <a:pPr/>
              <a:t>4</a:t>
            </a:fld>
            <a:endParaRPr lang="en-US" dirty="0"/>
          </a:p>
        </p:txBody>
      </p:sp>
    </p:spTree>
    <p:extLst>
      <p:ext uri="{BB962C8B-B14F-4D97-AF65-F5344CB8AC3E}">
        <p14:creationId xmlns:p14="http://schemas.microsoft.com/office/powerpoint/2010/main" val="926256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aseline="0" dirty="0"/>
              <a:t>Take time to carefully review the prior fiscal year’s revenues &amp; expenditures.</a:t>
            </a:r>
          </a:p>
          <a:p>
            <a:r>
              <a:rPr lang="en-US" baseline="0" dirty="0"/>
              <a:t>Conservatively forecast for increased costs or elections that your Zone may be planning for during the current or next fiscal year.</a:t>
            </a:r>
          </a:p>
          <a:p>
            <a:r>
              <a:rPr lang="en-US" baseline="0" dirty="0"/>
              <a:t>Consider an increase to the Contingency (Savings) for long-term projects and unforeseen expenses that may arise.</a:t>
            </a:r>
          </a:p>
          <a:p>
            <a:endParaRPr lang="en-US" baseline="0" dirty="0"/>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93945DEB-55FB-470A-BF54-5B02032632D0}" type="slidenum">
              <a:rPr lang="en-US" smtClean="0"/>
              <a:t>5</a:t>
            </a:fld>
            <a:endParaRPr lang="en-US" dirty="0"/>
          </a:p>
        </p:txBody>
      </p:sp>
    </p:spTree>
    <p:extLst>
      <p:ext uri="{BB962C8B-B14F-4D97-AF65-F5344CB8AC3E}">
        <p14:creationId xmlns:p14="http://schemas.microsoft.com/office/powerpoint/2010/main" val="2351034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storms experienced in recent years have illustrated the importance of prioritizing projects based on safety.  </a:t>
            </a:r>
          </a:p>
          <a:p>
            <a:r>
              <a:rPr lang="en-US" baseline="0" dirty="0"/>
              <a:t>While regular surface treatments to roadways is a good practice, it is vital that the other infrastructure such as culvert replacements be addressed proactively.  Metal culvert pipes rust over time and eventually loose their integrity.  If there is undermining of the roadway, the metal culvert pipe will need to be replaced with HDPE culvert pipe.  </a:t>
            </a:r>
          </a:p>
        </p:txBody>
      </p:sp>
      <p:sp>
        <p:nvSpPr>
          <p:cNvPr id="4" name="Slide Number Placeholder 3"/>
          <p:cNvSpPr>
            <a:spLocks noGrp="1"/>
          </p:cNvSpPr>
          <p:nvPr>
            <p:ph type="sldNum" sz="quarter" idx="10"/>
          </p:nvPr>
        </p:nvSpPr>
        <p:spPr/>
        <p:txBody>
          <a:bodyPr/>
          <a:lstStyle/>
          <a:p>
            <a:fld id="{93945DEB-55FB-470A-BF54-5B02032632D0}" type="slidenum">
              <a:rPr lang="en-US" smtClean="0"/>
              <a:t>6</a:t>
            </a:fld>
            <a:endParaRPr lang="en-US" dirty="0"/>
          </a:p>
        </p:txBody>
      </p:sp>
    </p:spTree>
    <p:extLst>
      <p:ext uri="{BB962C8B-B14F-4D97-AF65-F5344CB8AC3E}">
        <p14:creationId xmlns:p14="http://schemas.microsoft.com/office/powerpoint/2010/main" val="3245413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solidFill>
                  <a:prstClr val="black"/>
                </a:solidFill>
              </a:rPr>
              <a:t>Many Zones have opted to reduce or eliminate their Contingencies for several years and this has caused some Zones great heartburn when additional Administrative Costs are incurred as a result of the additional time required to complete budget transfers or other committed time to resolve budget matters that could be avoided had there been savings to use.</a:t>
            </a:r>
          </a:p>
          <a:p>
            <a:endParaRPr lang="en-US" baseline="0" dirty="0"/>
          </a:p>
        </p:txBody>
      </p:sp>
      <p:sp>
        <p:nvSpPr>
          <p:cNvPr id="4" name="Slide Number Placeholder 3"/>
          <p:cNvSpPr>
            <a:spLocks noGrp="1"/>
          </p:cNvSpPr>
          <p:nvPr>
            <p:ph type="sldNum" sz="quarter" idx="10"/>
          </p:nvPr>
        </p:nvSpPr>
        <p:spPr/>
        <p:txBody>
          <a:bodyPr/>
          <a:lstStyle/>
          <a:p>
            <a:fld id="{93945DEB-55FB-470A-BF54-5B02032632D0}" type="slidenum">
              <a:rPr lang="en-US" smtClean="0"/>
              <a:t>7</a:t>
            </a:fld>
            <a:endParaRPr lang="en-US" dirty="0"/>
          </a:p>
        </p:txBody>
      </p:sp>
    </p:spTree>
    <p:extLst>
      <p:ext uri="{BB962C8B-B14F-4D97-AF65-F5344CB8AC3E}">
        <p14:creationId xmlns:p14="http://schemas.microsoft.com/office/powerpoint/2010/main" val="3974026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upcoming fiscal year budget is in the left column (see red arrow).</a:t>
            </a:r>
          </a:p>
          <a:p>
            <a:r>
              <a:rPr lang="en-US" dirty="0"/>
              <a:t>1</a:t>
            </a:r>
            <a:r>
              <a:rPr lang="en-US" baseline="30000" dirty="0"/>
              <a:t>st</a:t>
            </a:r>
            <a:r>
              <a:rPr lang="en-US" dirty="0"/>
              <a:t> step: Review the actual expenses for the Current Fiscal Year (see blue box).</a:t>
            </a:r>
          </a:p>
          <a:p>
            <a:r>
              <a:rPr lang="en-US" dirty="0"/>
              <a:t>2</a:t>
            </a:r>
            <a:r>
              <a:rPr lang="en-US" baseline="30000" dirty="0"/>
              <a:t>nd</a:t>
            </a:r>
            <a:r>
              <a:rPr lang="en-US" dirty="0"/>
              <a:t> step: Enter any estimated additional expenditures for FY 24/25 (see green box).</a:t>
            </a:r>
          </a:p>
          <a:p>
            <a:r>
              <a:rPr lang="en-US" dirty="0"/>
              <a:t>3</a:t>
            </a:r>
            <a:r>
              <a:rPr lang="en-US" baseline="30000" dirty="0"/>
              <a:t>rd</a:t>
            </a:r>
            <a:r>
              <a:rPr lang="en-US" dirty="0"/>
              <a:t> step: The Estimated Remaining Funds will calculate automatically.  This amount will then auto-populate to the Fund Balance for FY 24/25 (see orange arrow).</a:t>
            </a:r>
          </a:p>
          <a:p>
            <a:r>
              <a:rPr lang="en-US" dirty="0"/>
              <a:t>4</a:t>
            </a:r>
            <a:r>
              <a:rPr lang="en-US" baseline="30000" dirty="0"/>
              <a:t>th</a:t>
            </a:r>
            <a:r>
              <a:rPr lang="en-US" dirty="0"/>
              <a:t> step: Complete the Future Fiscal Year Budget Category section for FY 25/26 to achieve a Zero-Based Budget (see purple boxes).  </a:t>
            </a:r>
          </a:p>
          <a:p>
            <a:r>
              <a:rPr lang="en-US" b="1" u="sng" baseline="0" dirty="0"/>
              <a:t>Common things to consider and </a:t>
            </a:r>
            <a:r>
              <a:rPr lang="en-US" b="1" i="0" u="sng" baseline="0" dirty="0"/>
              <a:t>often</a:t>
            </a:r>
            <a:r>
              <a:rPr lang="en-US" b="1" u="sng" baseline="0" dirty="0"/>
              <a:t> overlooked:</a:t>
            </a:r>
          </a:p>
          <a:p>
            <a:pPr marL="171450" indent="-171450">
              <a:buFont typeface="Arial" panose="020B0604020202020204" pitchFamily="34" charset="0"/>
              <a:buChar char="•"/>
            </a:pPr>
            <a:r>
              <a:rPr lang="en-US" b="1" baseline="0" dirty="0"/>
              <a:t>Utility rate increases</a:t>
            </a:r>
          </a:p>
          <a:p>
            <a:pPr marL="171450" indent="-171450">
              <a:buFont typeface="Arial" panose="020B0604020202020204" pitchFamily="34" charset="0"/>
              <a:buChar char="•"/>
            </a:pPr>
            <a:r>
              <a:rPr lang="en-US" b="1" baseline="0" dirty="0"/>
              <a:t>Election costs  *</a:t>
            </a:r>
            <a:r>
              <a:rPr lang="en-US" b="1" i="1" baseline="0" dirty="0"/>
              <a:t>This can be up to $2,000 which can be a large expense for smaller zones.</a:t>
            </a:r>
          </a:p>
          <a:p>
            <a:pPr marL="171450" indent="-171450">
              <a:buFont typeface="Arial" panose="020B0604020202020204" pitchFamily="34" charset="0"/>
              <a:buChar char="•"/>
            </a:pPr>
            <a:r>
              <a:rPr lang="en-US" b="1" i="0" baseline="0" dirty="0"/>
              <a:t>Zones without Contingencies (savings) should be careful planning large projects that could leave minimal funding come Fiscal Year End.</a:t>
            </a:r>
          </a:p>
        </p:txBody>
      </p:sp>
      <p:sp>
        <p:nvSpPr>
          <p:cNvPr id="4" name="Slide Number Placeholder 3"/>
          <p:cNvSpPr>
            <a:spLocks noGrp="1"/>
          </p:cNvSpPr>
          <p:nvPr>
            <p:ph type="sldNum" sz="quarter" idx="10"/>
          </p:nvPr>
        </p:nvSpPr>
        <p:spPr/>
        <p:txBody>
          <a:bodyPr/>
          <a:lstStyle/>
          <a:p>
            <a:fld id="{385859BC-BA92-4CDC-AB7E-84E2D9065A97}" type="slidenum">
              <a:rPr lang="en-US" smtClean="0"/>
              <a:pPr/>
              <a:t>8</a:t>
            </a:fld>
            <a:endParaRPr lang="en-US" dirty="0"/>
          </a:p>
        </p:txBody>
      </p:sp>
    </p:spTree>
    <p:extLst>
      <p:ext uri="{BB962C8B-B14F-4D97-AF65-F5344CB8AC3E}">
        <p14:creationId xmlns:p14="http://schemas.microsoft.com/office/powerpoint/2010/main" val="4155401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happens if the Work Plan page is not completed, or the quotes exceed what was originally approved?</a:t>
            </a:r>
          </a:p>
          <a:p>
            <a:pPr marL="171450" indent="-171450">
              <a:buFont typeface="Arial" panose="020B0604020202020204" pitchFamily="34" charset="0"/>
              <a:buChar char="•"/>
            </a:pPr>
            <a:r>
              <a:rPr lang="en-US" dirty="0"/>
              <a:t>A noticed public meeting must be conducted to discuss the Work Plan and related amounts.</a:t>
            </a:r>
          </a:p>
          <a:p>
            <a:pPr marL="171450" indent="-171450">
              <a:buFont typeface="Arial" panose="020B0604020202020204" pitchFamily="34" charset="0"/>
              <a:buChar char="•"/>
            </a:pPr>
            <a:r>
              <a:rPr lang="en-US" dirty="0"/>
              <a:t>Meeting Minutes must reflect approval of those in attendance by way of a majority vote.</a:t>
            </a:r>
          </a:p>
          <a:p>
            <a:endParaRPr lang="en-US" dirty="0"/>
          </a:p>
        </p:txBody>
      </p:sp>
      <p:sp>
        <p:nvSpPr>
          <p:cNvPr id="4" name="Slide Number Placeholder 3"/>
          <p:cNvSpPr>
            <a:spLocks noGrp="1"/>
          </p:cNvSpPr>
          <p:nvPr>
            <p:ph type="sldNum" sz="quarter" idx="10"/>
          </p:nvPr>
        </p:nvSpPr>
        <p:spPr/>
        <p:txBody>
          <a:bodyPr/>
          <a:lstStyle/>
          <a:p>
            <a:fld id="{385859BC-BA92-4CDC-AB7E-84E2D9065A97}" type="slidenum">
              <a:rPr lang="en-US" smtClean="0"/>
              <a:pPr/>
              <a:t>9</a:t>
            </a:fld>
            <a:endParaRPr lang="en-US" dirty="0"/>
          </a:p>
        </p:txBody>
      </p:sp>
    </p:spTree>
    <p:extLst>
      <p:ext uri="{BB962C8B-B14F-4D97-AF65-F5344CB8AC3E}">
        <p14:creationId xmlns:p14="http://schemas.microsoft.com/office/powerpoint/2010/main" val="1251023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3E6743FF-CA23-4EEF-91D4-3F593B2B11CD}" type="slidenum">
              <a:rPr lang="en-US" smtClean="0"/>
              <a:pPr/>
              <a:t>‹#›</a:t>
            </a:fld>
            <a:endParaRPr lang="en-US" dirty="0"/>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49903A1-E5B3-411A-9564-B986FB389F3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p:cNvSpPr>
            <a:spLocks noGrp="1"/>
          </p:cNvSpPr>
          <p:nvPr>
            <p:ph type="title" orient="vert"/>
          </p:nvPr>
        </p:nvSpPr>
        <p:spPr>
          <a:xfrm>
            <a:off x="7048577" y="395427"/>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6B84F83-D9B6-407F-A02B-F61C712D69C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09A75F-16CD-42C8-9BC2-D39BD9495E0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endParaRPr lang="en-US" dirty="0"/>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5AEA0F-1EA5-47D4-B51C-F4B08937A201}" type="slidenum">
              <a:rPr lang="en-US" smtClean="0"/>
              <a:pPr/>
              <a:t>‹#›</a:t>
            </a:fld>
            <a:endParaRPr lang="en-US" dirty="0"/>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a:t>Click to edit Master title style</a:t>
            </a:r>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3E8E8F3-ED3F-4512-AE03-CB3667525301}"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13609F-8039-477F-8C11-E6BB05D59271}"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A1BBCE-EE2B-4A32-B321-3DD6C6344DE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C36088B-EDF7-4FA3-8B80-84F8A1AAB35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4642E44-56B4-4F9A-8E61-21DE55B95C54}" type="slidenum">
              <a:rPr lang="en-US" smtClean="0"/>
              <a:pPr/>
              <a:t>‹#›</a:t>
            </a:fld>
            <a:endParaRPr lang="en-US" dirty="0"/>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fld id="{838FB944-7CE1-422D-BDD7-CB1F86C624D4}" type="slidenum">
              <a:rPr lang="en-US" smtClean="0"/>
              <a:pPr/>
              <a:t>‹#›</a:t>
            </a:fld>
            <a:endParaRPr lang="en-US" dirty="0"/>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C9CA9D4B-8171-45AA-996B-F93882556DD8}" type="slidenum">
              <a:rPr lang="en-US" smtClean="0"/>
              <a:pPr/>
              <a:t>‹#›</a:t>
            </a:fld>
            <a:endParaRPr lang="en-US" dirty="0"/>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2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2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20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20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zoneofbenefit@edcgov.us" TargetMode="External"/><Relationship Id="rId7"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fppc.ca.gov/learn/public-officials-and-employees-rules-/ethics-training.html" TargetMode="External"/><Relationship Id="rId5" Type="http://schemas.openxmlformats.org/officeDocument/2006/relationships/hyperlink" Target="https://www.eldoradocounty.ca.gov/Land-Use/Transportation/County-Service-Area-Zones-of-Benefit" TargetMode="External"/><Relationship Id="rId4" Type="http://schemas.openxmlformats.org/officeDocument/2006/relationships/hyperlink" Target="mailto:elizabeth.hess@edcgov.us"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963542"/>
            <a:ext cx="6553200" cy="457200"/>
          </a:xfrm>
        </p:spPr>
        <p:txBody>
          <a:bodyPr>
            <a:normAutofit fontScale="62500" lnSpcReduction="20000"/>
          </a:bodyPr>
          <a:lstStyle/>
          <a:p>
            <a:pPr algn="r"/>
            <a:r>
              <a:rPr lang="en-US" sz="2000" dirty="0">
                <a:solidFill>
                  <a:schemeClr val="tx1"/>
                </a:solidFill>
              </a:rPr>
              <a:t>Department of Transportation</a:t>
            </a:r>
          </a:p>
          <a:p>
            <a:pPr algn="r"/>
            <a:r>
              <a:rPr lang="en-US" sz="2000" dirty="0">
                <a:solidFill>
                  <a:schemeClr val="tx1"/>
                </a:solidFill>
              </a:rPr>
              <a:t>October 30, 2024</a:t>
            </a:r>
          </a:p>
          <a:p>
            <a:endParaRPr lang="en-US" dirty="0"/>
          </a:p>
        </p:txBody>
      </p:sp>
      <p:sp>
        <p:nvSpPr>
          <p:cNvPr id="2" name="Title 1"/>
          <p:cNvSpPr>
            <a:spLocks noGrp="1"/>
          </p:cNvSpPr>
          <p:nvPr>
            <p:ph type="ctrTitle"/>
          </p:nvPr>
        </p:nvSpPr>
        <p:spPr>
          <a:xfrm>
            <a:off x="606725" y="3124200"/>
            <a:ext cx="6629400" cy="1219201"/>
          </a:xfrm>
        </p:spPr>
        <p:txBody>
          <a:bodyPr>
            <a:normAutofit/>
          </a:bodyPr>
          <a:lstStyle/>
          <a:p>
            <a:r>
              <a:rPr lang="en-US" sz="3200" dirty="0"/>
              <a:t>Budgeting &amp; contracting workshop</a:t>
            </a:r>
          </a:p>
        </p:txBody>
      </p:sp>
      <p:pic>
        <p:nvPicPr>
          <p:cNvPr id="4" name="Picture 2" descr="El Dorado County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436238"/>
            <a:ext cx="1524000" cy="15118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519E308-7A9A-4C67-AC7F-E1D74EF2C688}"/>
              </a:ext>
            </a:extLst>
          </p:cNvPr>
          <p:cNvSpPr txBox="1"/>
          <p:nvPr/>
        </p:nvSpPr>
        <p:spPr>
          <a:xfrm>
            <a:off x="2230096" y="4648200"/>
            <a:ext cx="3571812" cy="523220"/>
          </a:xfrm>
          <a:prstGeom prst="rect">
            <a:avLst/>
          </a:prstGeom>
          <a:noFill/>
        </p:spPr>
        <p:txBody>
          <a:bodyPr wrap="none" rtlCol="0">
            <a:spAutoFit/>
          </a:bodyPr>
          <a:lstStyle/>
          <a:p>
            <a:r>
              <a:rPr lang="en-US" sz="2800" dirty="0">
                <a:solidFill>
                  <a:schemeClr val="bg1"/>
                </a:solidFill>
                <a:latin typeface="Book Antiqua" panose="02040602050305030304" pitchFamily="18" charset="0"/>
              </a:rPr>
              <a:t>ZONES OF BENEFIT</a:t>
            </a:r>
          </a:p>
        </p:txBody>
      </p:sp>
    </p:spTree>
    <p:extLst>
      <p:ext uri="{BB962C8B-B14F-4D97-AF65-F5344CB8AC3E}">
        <p14:creationId xmlns:p14="http://schemas.microsoft.com/office/powerpoint/2010/main" val="76026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5E996-8E40-48A3-94B0-9CEA695BA550}"/>
              </a:ext>
            </a:extLst>
          </p:cNvPr>
          <p:cNvSpPr>
            <a:spLocks noGrp="1"/>
          </p:cNvSpPr>
          <p:nvPr>
            <p:ph type="title"/>
          </p:nvPr>
        </p:nvSpPr>
        <p:spPr/>
        <p:txBody>
          <a:bodyPr/>
          <a:lstStyle/>
          <a:p>
            <a:r>
              <a:rPr lang="en-US" dirty="0"/>
              <a:t>Where is the Work plan?</a:t>
            </a:r>
          </a:p>
        </p:txBody>
      </p:sp>
      <p:sp>
        <p:nvSpPr>
          <p:cNvPr id="4" name="TextBox 3">
            <a:extLst>
              <a:ext uri="{FF2B5EF4-FFF2-40B4-BE49-F238E27FC236}">
                <a16:creationId xmlns:a16="http://schemas.microsoft.com/office/drawing/2014/main" id="{9BC02275-733F-47B5-B098-085AF8E52847}"/>
              </a:ext>
            </a:extLst>
          </p:cNvPr>
          <p:cNvSpPr txBox="1"/>
          <p:nvPr/>
        </p:nvSpPr>
        <p:spPr>
          <a:xfrm>
            <a:off x="304801" y="1676400"/>
            <a:ext cx="8534400" cy="646331"/>
          </a:xfrm>
          <a:prstGeom prst="rect">
            <a:avLst/>
          </a:prstGeom>
          <a:noFill/>
        </p:spPr>
        <p:txBody>
          <a:bodyPr wrap="square" rtlCol="0">
            <a:spAutoFit/>
          </a:bodyPr>
          <a:lstStyle/>
          <a:p>
            <a:pPr marL="114300" eaLnBrk="1" hangingPunct="1">
              <a:spcBef>
                <a:spcPct val="20000"/>
              </a:spcBef>
              <a:buClr>
                <a:schemeClr val="accent1"/>
              </a:buClr>
            </a:pPr>
            <a:r>
              <a:rPr lang="en-US" dirty="0">
                <a:solidFill>
                  <a:schemeClr val="tx2"/>
                </a:solidFill>
                <a:latin typeface="+mn-lt"/>
              </a:rPr>
              <a:t>There are three tabs in your Budget Workbook.  To complete the Work Plan, simply select that tab from the bottom of your workbook:</a:t>
            </a:r>
          </a:p>
        </p:txBody>
      </p:sp>
      <p:pic>
        <p:nvPicPr>
          <p:cNvPr id="6" name="Picture 5">
            <a:extLst>
              <a:ext uri="{FF2B5EF4-FFF2-40B4-BE49-F238E27FC236}">
                <a16:creationId xmlns:a16="http://schemas.microsoft.com/office/drawing/2014/main" id="{19692AAA-95A1-4A92-B88D-4708F5920E65}"/>
              </a:ext>
            </a:extLst>
          </p:cNvPr>
          <p:cNvPicPr>
            <a:picLocks noChangeAspect="1"/>
          </p:cNvPicPr>
          <p:nvPr/>
        </p:nvPicPr>
        <p:blipFill>
          <a:blip r:embed="rId2"/>
          <a:stretch>
            <a:fillRect/>
          </a:stretch>
        </p:blipFill>
        <p:spPr>
          <a:xfrm>
            <a:off x="2362200" y="2314710"/>
            <a:ext cx="4419600" cy="4278637"/>
          </a:xfrm>
          <a:prstGeom prst="rect">
            <a:avLst/>
          </a:prstGeom>
        </p:spPr>
      </p:pic>
    </p:spTree>
    <p:extLst>
      <p:ext uri="{BB962C8B-B14F-4D97-AF65-F5344CB8AC3E}">
        <p14:creationId xmlns:p14="http://schemas.microsoft.com/office/powerpoint/2010/main" val="27062862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E746C-B778-4422-8DCD-0156EF7E6F6A}"/>
              </a:ext>
            </a:extLst>
          </p:cNvPr>
          <p:cNvSpPr>
            <a:spLocks noGrp="1"/>
          </p:cNvSpPr>
          <p:nvPr>
            <p:ph type="title"/>
          </p:nvPr>
        </p:nvSpPr>
        <p:spPr/>
        <p:txBody>
          <a:bodyPr>
            <a:normAutofit fontScale="90000"/>
          </a:bodyPr>
          <a:lstStyle/>
          <a:p>
            <a:r>
              <a:rPr lang="en-US" dirty="0"/>
              <a:t>How to complete the work plan</a:t>
            </a:r>
          </a:p>
        </p:txBody>
      </p:sp>
      <p:pic>
        <p:nvPicPr>
          <p:cNvPr id="5" name="Picture 4">
            <a:extLst>
              <a:ext uri="{FF2B5EF4-FFF2-40B4-BE49-F238E27FC236}">
                <a16:creationId xmlns:a16="http://schemas.microsoft.com/office/drawing/2014/main" id="{8C8D9417-907E-4A64-B892-ACB456784E3C}"/>
              </a:ext>
            </a:extLst>
          </p:cNvPr>
          <p:cNvPicPr>
            <a:picLocks noChangeAspect="1"/>
          </p:cNvPicPr>
          <p:nvPr/>
        </p:nvPicPr>
        <p:blipFill rotWithShape="1">
          <a:blip r:embed="rId3"/>
          <a:srcRect t="4239"/>
          <a:stretch/>
        </p:blipFill>
        <p:spPr>
          <a:xfrm>
            <a:off x="432894" y="1600200"/>
            <a:ext cx="8143875" cy="5164212"/>
          </a:xfrm>
          <a:prstGeom prst="rect">
            <a:avLst/>
          </a:prstGeom>
        </p:spPr>
      </p:pic>
    </p:spTree>
    <p:extLst>
      <p:ext uri="{BB962C8B-B14F-4D97-AF65-F5344CB8AC3E}">
        <p14:creationId xmlns:p14="http://schemas.microsoft.com/office/powerpoint/2010/main" val="665172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t>Budget deadline</a:t>
            </a:r>
          </a:p>
        </p:txBody>
      </p:sp>
      <p:sp>
        <p:nvSpPr>
          <p:cNvPr id="3" name="Content Placeholder 2"/>
          <p:cNvSpPr>
            <a:spLocks noGrp="1"/>
          </p:cNvSpPr>
          <p:nvPr>
            <p:ph idx="1"/>
          </p:nvPr>
        </p:nvSpPr>
        <p:spPr>
          <a:xfrm>
            <a:off x="228600" y="1752600"/>
            <a:ext cx="8686800" cy="4697028"/>
          </a:xfrm>
        </p:spPr>
        <p:txBody>
          <a:bodyPr>
            <a:normAutofit/>
          </a:bodyPr>
          <a:lstStyle/>
          <a:p>
            <a:r>
              <a:rPr lang="en-US" sz="2800" b="1" i="1" dirty="0"/>
              <a:t>January 3, 2025 – </a:t>
            </a:r>
            <a:r>
              <a:rPr lang="en-US" sz="2200" b="1" i="1" dirty="0"/>
              <a:t>Budget Workbook &amp; Work Plan Due</a:t>
            </a:r>
          </a:p>
          <a:p>
            <a:pPr lvl="1"/>
            <a:r>
              <a:rPr lang="en-US" sz="2200" b="1" i="1" dirty="0"/>
              <a:t>What happens if a budget workbook is not submitted by the deadline?</a:t>
            </a:r>
          </a:p>
          <a:p>
            <a:pPr lvl="2"/>
            <a:r>
              <a:rPr lang="en-US" sz="2200" b="1" i="1" dirty="0"/>
              <a:t>DOT will submit the budget on the Zone’s behalf based on previous years’ actuals.</a:t>
            </a:r>
          </a:p>
          <a:p>
            <a:pPr marL="685800" lvl="2" indent="0">
              <a:buNone/>
            </a:pPr>
            <a:endParaRPr lang="en-US" sz="2200" b="1" i="1" dirty="0"/>
          </a:p>
          <a:p>
            <a:r>
              <a:rPr lang="en-US" sz="2800" dirty="0"/>
              <a:t>The CAO issues specific deadlines for all budgets.</a:t>
            </a:r>
          </a:p>
          <a:p>
            <a:r>
              <a:rPr lang="en-US" sz="2800" dirty="0"/>
              <a:t>No changes allowed once submitted to CAO.</a:t>
            </a:r>
          </a:p>
          <a:p>
            <a:pPr marL="114300" indent="0">
              <a:buNone/>
            </a:pPr>
            <a:endParaRPr lang="en-US" dirty="0"/>
          </a:p>
        </p:txBody>
      </p:sp>
    </p:spTree>
    <p:extLst>
      <p:ext uri="{BB962C8B-B14F-4D97-AF65-F5344CB8AC3E}">
        <p14:creationId xmlns:p14="http://schemas.microsoft.com/office/powerpoint/2010/main" val="2692222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Purchasing and Contracting</a:t>
            </a:r>
          </a:p>
        </p:txBody>
      </p:sp>
      <p:sp>
        <p:nvSpPr>
          <p:cNvPr id="3" name="Content Placeholder 2"/>
          <p:cNvSpPr>
            <a:spLocks noGrp="1"/>
          </p:cNvSpPr>
          <p:nvPr>
            <p:ph idx="1"/>
          </p:nvPr>
        </p:nvSpPr>
        <p:spPr>
          <a:xfrm>
            <a:off x="990600" y="1600200"/>
            <a:ext cx="7924800" cy="4114800"/>
          </a:xfrm>
        </p:spPr>
        <p:txBody>
          <a:bodyPr>
            <a:normAutofit/>
          </a:bodyPr>
          <a:lstStyle/>
          <a:p>
            <a:endParaRPr lang="en-US" sz="2800" dirty="0"/>
          </a:p>
          <a:p>
            <a:r>
              <a:rPr lang="en-US" sz="2800" dirty="0"/>
              <a:t>Goods and Services</a:t>
            </a:r>
          </a:p>
          <a:p>
            <a:r>
              <a:rPr lang="en-US" sz="2800" dirty="0"/>
              <a:t>Volunteer Work</a:t>
            </a:r>
          </a:p>
          <a:p>
            <a:r>
              <a:rPr lang="en-US" sz="2800" dirty="0"/>
              <a:t>Contracting</a:t>
            </a:r>
          </a:p>
        </p:txBody>
      </p:sp>
    </p:spTree>
    <p:extLst>
      <p:ext uri="{BB962C8B-B14F-4D97-AF65-F5344CB8AC3E}">
        <p14:creationId xmlns:p14="http://schemas.microsoft.com/office/powerpoint/2010/main" val="3373418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2400" y="457200"/>
            <a:ext cx="8534400" cy="1143000"/>
          </a:xfrm>
        </p:spPr>
        <p:txBody>
          <a:bodyPr>
            <a:normAutofit/>
          </a:bodyPr>
          <a:lstStyle/>
          <a:p>
            <a:r>
              <a:rPr lang="en-US" dirty="0"/>
              <a:t>Purchasing  &amp; Contracting</a:t>
            </a:r>
            <a:br>
              <a:rPr lang="en-US" dirty="0"/>
            </a:br>
            <a:endParaRPr lang="en-US" sz="2800" dirty="0"/>
          </a:p>
        </p:txBody>
      </p:sp>
      <p:sp>
        <p:nvSpPr>
          <p:cNvPr id="53251" name="Rectangle 3"/>
          <p:cNvSpPr>
            <a:spLocks noGrp="1" noChangeArrowheads="1"/>
          </p:cNvSpPr>
          <p:nvPr>
            <p:ph idx="1"/>
          </p:nvPr>
        </p:nvSpPr>
        <p:spPr>
          <a:xfrm>
            <a:off x="296174" y="1752600"/>
            <a:ext cx="8534400" cy="4800600"/>
          </a:xfrm>
        </p:spPr>
        <p:txBody>
          <a:bodyPr>
            <a:normAutofit/>
          </a:bodyPr>
          <a:lstStyle/>
          <a:p>
            <a:pPr eaLnBrk="0" hangingPunct="0">
              <a:spcBef>
                <a:spcPct val="0"/>
              </a:spcBef>
              <a:buClrTx/>
              <a:buFontTx/>
              <a:buNone/>
            </a:pPr>
            <a:r>
              <a:rPr lang="en-US" sz="3000" dirty="0"/>
              <a:t>Part V, Section F -  Policy and Procedure Guidelines:</a:t>
            </a:r>
            <a:endParaRPr lang="en-US" sz="3000" u="sng" dirty="0"/>
          </a:p>
          <a:p>
            <a:pPr eaLnBrk="0" hangingPunct="0">
              <a:spcBef>
                <a:spcPct val="0"/>
              </a:spcBef>
              <a:buClrTx/>
              <a:buFontTx/>
              <a:buNone/>
            </a:pPr>
            <a:r>
              <a:rPr lang="en-US" sz="3000" i="1" dirty="0"/>
              <a:t>“The financial management of the zones of benefit shall be treated as any other department of the County.”</a:t>
            </a:r>
          </a:p>
          <a:p>
            <a:pPr eaLnBrk="0" hangingPunct="0">
              <a:spcBef>
                <a:spcPct val="0"/>
              </a:spcBef>
              <a:buClrTx/>
              <a:buFontTx/>
              <a:buNone/>
            </a:pPr>
            <a:endParaRPr lang="en-US" sz="1200" dirty="0"/>
          </a:p>
          <a:p>
            <a:pPr marL="342900" lvl="1" indent="0" eaLnBrk="0" hangingPunct="0">
              <a:spcBef>
                <a:spcPct val="0"/>
              </a:spcBef>
              <a:buClrTx/>
              <a:buNone/>
            </a:pPr>
            <a:r>
              <a:rPr lang="en-US" sz="3000" dirty="0"/>
              <a:t>Procurement of services and supplies must be in accordance with County policies &amp; procedures and Public Works requirements.</a:t>
            </a:r>
          </a:p>
          <a:p>
            <a:pPr marL="457200" lvl="1" indent="0">
              <a:buNone/>
            </a:pPr>
            <a:endParaRPr lang="en-US" sz="2200" dirty="0"/>
          </a:p>
          <a:p>
            <a:pPr>
              <a:buFont typeface="Wingdings" pitchFamily="2" charset="2"/>
              <a:buNone/>
            </a:pP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924800" cy="1143000"/>
          </a:xfrm>
        </p:spPr>
        <p:txBody>
          <a:bodyPr/>
          <a:lstStyle/>
          <a:p>
            <a:r>
              <a:rPr lang="en-US" dirty="0"/>
              <a:t>Purchasing</a:t>
            </a:r>
          </a:p>
        </p:txBody>
      </p:sp>
      <p:sp>
        <p:nvSpPr>
          <p:cNvPr id="3" name="Content Placeholder 2"/>
          <p:cNvSpPr>
            <a:spLocks noGrp="1"/>
          </p:cNvSpPr>
          <p:nvPr>
            <p:ph idx="1"/>
          </p:nvPr>
        </p:nvSpPr>
        <p:spPr>
          <a:xfrm>
            <a:off x="304800" y="1676400"/>
            <a:ext cx="8534400" cy="5029200"/>
          </a:xfrm>
        </p:spPr>
        <p:txBody>
          <a:bodyPr>
            <a:normAutofit/>
          </a:bodyPr>
          <a:lstStyle/>
          <a:p>
            <a:r>
              <a:rPr lang="en-US" sz="3200" b="1" dirty="0"/>
              <a:t>Expenditures must be:</a:t>
            </a:r>
          </a:p>
          <a:p>
            <a:pPr lvl="1"/>
            <a:r>
              <a:rPr lang="en-US" sz="2800" dirty="0"/>
              <a:t>Included in a Board approved line-item budget</a:t>
            </a:r>
          </a:p>
          <a:p>
            <a:pPr lvl="1"/>
            <a:r>
              <a:rPr lang="en-US" sz="2800" dirty="0"/>
              <a:t>Voted on and approved during the General Meeting, or other noticed meeting, as part of the work plan submitted with the budget</a:t>
            </a:r>
          </a:p>
          <a:p>
            <a:pPr lvl="1"/>
            <a:r>
              <a:rPr lang="en-US" sz="2800" dirty="0"/>
              <a:t>Supported by revenues</a:t>
            </a:r>
          </a:p>
          <a:p>
            <a:pPr lvl="1"/>
            <a:r>
              <a:rPr lang="en-US" sz="2800" dirty="0"/>
              <a:t>Made through the proper channels</a:t>
            </a:r>
          </a:p>
        </p:txBody>
      </p:sp>
    </p:spTree>
    <p:extLst>
      <p:ext uri="{BB962C8B-B14F-4D97-AF65-F5344CB8AC3E}">
        <p14:creationId xmlns:p14="http://schemas.microsoft.com/office/powerpoint/2010/main" val="528895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533400" y="237226"/>
            <a:ext cx="7924800" cy="1143000"/>
          </a:xfrm>
        </p:spPr>
        <p:txBody>
          <a:bodyPr/>
          <a:lstStyle/>
          <a:p>
            <a:r>
              <a:rPr lang="en-US" sz="3200" dirty="0"/>
              <a:t>PURCHASING</a:t>
            </a:r>
          </a:p>
        </p:txBody>
      </p:sp>
      <p:sp>
        <p:nvSpPr>
          <p:cNvPr id="134147" name="Rectangle 3"/>
          <p:cNvSpPr>
            <a:spLocks noGrp="1" noChangeArrowheads="1"/>
          </p:cNvSpPr>
          <p:nvPr>
            <p:ph idx="1"/>
          </p:nvPr>
        </p:nvSpPr>
        <p:spPr/>
        <p:txBody>
          <a:bodyPr>
            <a:normAutofit/>
          </a:bodyPr>
          <a:lstStyle/>
          <a:p>
            <a:pPr lvl="1">
              <a:buFont typeface="Wingdings" pitchFamily="2" charset="2"/>
              <a:buNone/>
            </a:pPr>
            <a:endParaRPr lang="en-US" sz="2000" dirty="0"/>
          </a:p>
          <a:p>
            <a:pPr lvl="1">
              <a:buFont typeface="Wingdings" pitchFamily="2" charset="2"/>
              <a:buNone/>
            </a:pPr>
            <a:endParaRPr lang="en-US" sz="2300" dirty="0"/>
          </a:p>
        </p:txBody>
      </p:sp>
      <p:sp>
        <p:nvSpPr>
          <p:cNvPr id="134148" name="Rectangle 4"/>
          <p:cNvSpPr>
            <a:spLocks noGrp="1" noChangeArrowheads="1"/>
          </p:cNvSpPr>
          <p:nvPr>
            <p:ph sz="quarter" idx="4294967295"/>
          </p:nvPr>
        </p:nvSpPr>
        <p:spPr>
          <a:xfrm>
            <a:off x="304800" y="1600200"/>
            <a:ext cx="8534400" cy="5021263"/>
          </a:xfrm>
        </p:spPr>
        <p:txBody>
          <a:bodyPr>
            <a:normAutofit/>
          </a:bodyPr>
          <a:lstStyle/>
          <a:p>
            <a:pPr>
              <a:lnSpc>
                <a:spcPct val="90000"/>
              </a:lnSpc>
            </a:pPr>
            <a:r>
              <a:rPr lang="en-US" sz="2900" b="1" dirty="0"/>
              <a:t>Eligible for Reimbursement:</a:t>
            </a:r>
            <a:endParaRPr lang="en-US" sz="2900" dirty="0"/>
          </a:p>
          <a:p>
            <a:pPr lvl="1">
              <a:lnSpc>
                <a:spcPct val="90000"/>
              </a:lnSpc>
              <a:spcBef>
                <a:spcPts val="0"/>
              </a:spcBef>
            </a:pPr>
            <a:r>
              <a:rPr lang="en-US" sz="2900" dirty="0"/>
              <a:t>Postage</a:t>
            </a:r>
          </a:p>
          <a:p>
            <a:pPr lvl="1">
              <a:lnSpc>
                <a:spcPct val="90000"/>
              </a:lnSpc>
              <a:spcBef>
                <a:spcPts val="0"/>
              </a:spcBef>
            </a:pPr>
            <a:r>
              <a:rPr lang="en-US" sz="2900" dirty="0"/>
              <a:t>Office supplies - mailing labels, name tags, envelopes, paper, printer cartridges, staples, writing implements, tape</a:t>
            </a:r>
          </a:p>
          <a:p>
            <a:pPr lvl="1">
              <a:lnSpc>
                <a:spcPct val="90000"/>
              </a:lnSpc>
              <a:spcBef>
                <a:spcPts val="0"/>
              </a:spcBef>
            </a:pPr>
            <a:r>
              <a:rPr lang="en-US" sz="2900" dirty="0"/>
              <a:t>Printing/copying</a:t>
            </a:r>
          </a:p>
          <a:p>
            <a:pPr lvl="1">
              <a:lnSpc>
                <a:spcPct val="90000"/>
              </a:lnSpc>
              <a:spcBef>
                <a:spcPts val="0"/>
              </a:spcBef>
            </a:pPr>
            <a:endParaRPr lang="en-US" sz="2900" dirty="0"/>
          </a:p>
          <a:p>
            <a:pPr marL="342900" lvl="1">
              <a:buClr>
                <a:schemeClr val="accent1"/>
              </a:buClr>
            </a:pPr>
            <a:r>
              <a:rPr lang="en-US" sz="2900" b="1" dirty="0"/>
              <a:t>Reimbursement Requires:</a:t>
            </a:r>
          </a:p>
          <a:p>
            <a:pPr lvl="1">
              <a:lnSpc>
                <a:spcPct val="90000"/>
              </a:lnSpc>
              <a:spcBef>
                <a:spcPts val="0"/>
              </a:spcBef>
            </a:pPr>
            <a:r>
              <a:rPr lang="en-US" sz="2900" dirty="0"/>
              <a:t>Certificate of Completion for Ethics Training dated within 2 years</a:t>
            </a:r>
          </a:p>
          <a:p>
            <a:pPr lvl="1">
              <a:lnSpc>
                <a:spcPct val="90000"/>
              </a:lnSpc>
              <a:spcBef>
                <a:spcPts val="0"/>
              </a:spcBef>
            </a:pPr>
            <a:r>
              <a:rPr lang="en-US" sz="2900" dirty="0"/>
              <a:t>Affidavit for Auditor’s Office </a:t>
            </a:r>
          </a:p>
          <a:p>
            <a:pPr lvl="1">
              <a:lnSpc>
                <a:spcPct val="90000"/>
              </a:lnSpc>
              <a:spcBef>
                <a:spcPts val="0"/>
              </a:spcBef>
            </a:pPr>
            <a:r>
              <a:rPr lang="en-US" sz="2900" dirty="0"/>
              <a:t>California 590 Form &amp; Payee Data Record </a:t>
            </a:r>
          </a:p>
          <a:p>
            <a:pPr lvl="1">
              <a:lnSpc>
                <a:spcPct val="90000"/>
              </a:lnSpc>
              <a:spcBef>
                <a:spcPts val="0"/>
              </a:spcBef>
            </a:pPr>
            <a:endParaRPr lang="en-US" sz="1900" dirty="0"/>
          </a:p>
          <a:p>
            <a:pPr lvl="1">
              <a:lnSpc>
                <a:spcPct val="90000"/>
              </a:lnSpc>
              <a:buFont typeface="Wingdings" pitchFamily="2" charset="2"/>
              <a:buNone/>
            </a:pPr>
            <a:endParaRPr lang="en-US" sz="1800" dirty="0"/>
          </a:p>
        </p:txBody>
      </p:sp>
      <p:sp>
        <p:nvSpPr>
          <p:cNvPr id="134149" name="Rectangle 5"/>
          <p:cNvSpPr>
            <a:spLocks noChangeArrowheads="1"/>
          </p:cNvSpPr>
          <p:nvPr/>
        </p:nvSpPr>
        <p:spPr bwMode="auto">
          <a:xfrm>
            <a:off x="4495800" y="1371600"/>
            <a:ext cx="40386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eaLnBrk="1" hangingPunct="1">
              <a:lnSpc>
                <a:spcPct val="90000"/>
              </a:lnSpc>
              <a:spcBef>
                <a:spcPct val="20000"/>
              </a:spcBef>
              <a:buClr>
                <a:schemeClr val="accent1"/>
              </a:buClr>
              <a:buFont typeface="Wingdings" pitchFamily="2" charset="2"/>
              <a:buNone/>
            </a:pPr>
            <a:endParaRPr lang="en-US" sz="2000" dirty="0"/>
          </a:p>
        </p:txBody>
      </p:sp>
      <p:sp>
        <p:nvSpPr>
          <p:cNvPr id="134150" name="Rectangle 6"/>
          <p:cNvSpPr>
            <a:spLocks noChangeArrowheads="1"/>
          </p:cNvSpPr>
          <p:nvPr/>
        </p:nvSpPr>
        <p:spPr bwMode="auto">
          <a:xfrm>
            <a:off x="4495800" y="3886200"/>
            <a:ext cx="4114800" cy="247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742950" lvl="1" indent="-285750" eaLnBrk="1" hangingPunct="1">
              <a:lnSpc>
                <a:spcPct val="90000"/>
              </a:lnSpc>
              <a:spcBef>
                <a:spcPct val="20000"/>
              </a:spcBef>
              <a:buClr>
                <a:schemeClr val="accent1"/>
              </a:buClr>
              <a:buFont typeface="Wingdings" pitchFamily="2" charset="2"/>
              <a:buNone/>
            </a:pPr>
            <a:endParaRPr lang="en-US" sz="700" dirty="0"/>
          </a:p>
          <a:p>
            <a:pPr marL="742950" lvl="1" indent="-285750" eaLnBrk="1" hangingPunct="1">
              <a:lnSpc>
                <a:spcPct val="90000"/>
              </a:lnSpc>
              <a:spcBef>
                <a:spcPct val="20000"/>
              </a:spcBef>
              <a:buClr>
                <a:schemeClr val="accent1"/>
              </a:buClr>
              <a:buFont typeface="Wingdings" pitchFamily="2" charset="2"/>
              <a:buNone/>
            </a:pPr>
            <a:endParaRPr lang="en-US" sz="2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Purchasing</a:t>
            </a:r>
          </a:p>
        </p:txBody>
      </p:sp>
      <p:sp>
        <p:nvSpPr>
          <p:cNvPr id="6" name="Content Placeholder 5"/>
          <p:cNvSpPr>
            <a:spLocks noGrp="1"/>
          </p:cNvSpPr>
          <p:nvPr>
            <p:ph idx="1"/>
          </p:nvPr>
        </p:nvSpPr>
        <p:spPr>
          <a:xfrm>
            <a:off x="228600" y="1600200"/>
            <a:ext cx="8610600" cy="5105400"/>
          </a:xfrm>
        </p:spPr>
        <p:txBody>
          <a:bodyPr>
            <a:normAutofit/>
          </a:bodyPr>
          <a:lstStyle/>
          <a:p>
            <a:pPr marL="457200" lvl="1" indent="0">
              <a:spcBef>
                <a:spcPts val="0"/>
              </a:spcBef>
              <a:buClr>
                <a:srgbClr val="DC9E1F"/>
              </a:buClr>
              <a:buNone/>
            </a:pPr>
            <a:endParaRPr lang="en-US" sz="1800" dirty="0"/>
          </a:p>
          <a:p>
            <a:pPr marL="342900" lvl="1">
              <a:lnSpc>
                <a:spcPct val="90000"/>
              </a:lnSpc>
              <a:buClr>
                <a:schemeClr val="accent1"/>
              </a:buClr>
            </a:pPr>
            <a:r>
              <a:rPr lang="en-US" sz="2900" b="1" dirty="0"/>
              <a:t>Contact Transportation </a:t>
            </a:r>
            <a:r>
              <a:rPr lang="en-US" sz="2900" b="1" i="1" u="sng" dirty="0"/>
              <a:t>in advance</a:t>
            </a:r>
            <a:r>
              <a:rPr lang="en-US" sz="2900" b="1" i="1" dirty="0"/>
              <a:t> </a:t>
            </a:r>
            <a:r>
              <a:rPr lang="en-US" sz="2900" b="1" dirty="0"/>
              <a:t>for:</a:t>
            </a:r>
          </a:p>
          <a:p>
            <a:pPr lvl="1">
              <a:lnSpc>
                <a:spcPct val="90000"/>
              </a:lnSpc>
              <a:spcBef>
                <a:spcPts val="0"/>
              </a:spcBef>
            </a:pPr>
            <a:r>
              <a:rPr lang="en-US" sz="2900" dirty="0"/>
              <a:t>Supplies </a:t>
            </a:r>
          </a:p>
          <a:p>
            <a:pPr lvl="2">
              <a:lnSpc>
                <a:spcPct val="90000"/>
              </a:lnSpc>
              <a:spcBef>
                <a:spcPts val="0"/>
              </a:spcBef>
            </a:pPr>
            <a:r>
              <a:rPr lang="en-US" sz="2700" dirty="0"/>
              <a:t>Road materials  </a:t>
            </a:r>
          </a:p>
          <a:p>
            <a:pPr lvl="2">
              <a:lnSpc>
                <a:spcPct val="90000"/>
              </a:lnSpc>
              <a:spcBef>
                <a:spcPts val="0"/>
              </a:spcBef>
            </a:pPr>
            <a:r>
              <a:rPr lang="en-US" sz="2700" dirty="0"/>
              <a:t>Miscellaneous supplies</a:t>
            </a:r>
          </a:p>
          <a:p>
            <a:pPr lvl="2">
              <a:lnSpc>
                <a:spcPct val="90000"/>
              </a:lnSpc>
              <a:spcBef>
                <a:spcPts val="0"/>
              </a:spcBef>
            </a:pPr>
            <a:endParaRPr lang="en-US" sz="2700" dirty="0"/>
          </a:p>
          <a:p>
            <a:pPr lvl="1">
              <a:lnSpc>
                <a:spcPct val="90000"/>
              </a:lnSpc>
              <a:spcBef>
                <a:spcPts val="0"/>
              </a:spcBef>
            </a:pPr>
            <a:r>
              <a:rPr lang="en-US" sz="2900" dirty="0"/>
              <a:t>Services </a:t>
            </a:r>
          </a:p>
          <a:p>
            <a:pPr lvl="2">
              <a:lnSpc>
                <a:spcPct val="90000"/>
              </a:lnSpc>
              <a:spcBef>
                <a:spcPts val="0"/>
              </a:spcBef>
            </a:pPr>
            <a:r>
              <a:rPr lang="en-US" sz="2700" dirty="0"/>
              <a:t>Room rentals or use</a:t>
            </a:r>
          </a:p>
          <a:p>
            <a:pPr lvl="2">
              <a:lnSpc>
                <a:spcPct val="90000"/>
              </a:lnSpc>
              <a:spcBef>
                <a:spcPts val="0"/>
              </a:spcBef>
            </a:pPr>
            <a:r>
              <a:rPr lang="en-US" sz="2700" dirty="0"/>
              <a:t>Materials hauling</a:t>
            </a:r>
          </a:p>
          <a:p>
            <a:pPr lvl="2">
              <a:lnSpc>
                <a:spcPct val="90000"/>
              </a:lnSpc>
              <a:spcBef>
                <a:spcPts val="0"/>
              </a:spcBef>
            </a:pPr>
            <a:r>
              <a:rPr lang="en-US" sz="2700" dirty="0"/>
              <a:t>Any service provided by an outside vendor or contractor</a:t>
            </a:r>
          </a:p>
          <a:p>
            <a:pPr lvl="2">
              <a:lnSpc>
                <a:spcPct val="90000"/>
              </a:lnSpc>
              <a:spcBef>
                <a:spcPts val="0"/>
              </a:spcBef>
            </a:pPr>
            <a:r>
              <a:rPr lang="en-US" sz="2700" dirty="0"/>
              <a:t>Any billable services provided by other County Departments</a:t>
            </a:r>
          </a:p>
          <a:p>
            <a:pPr marL="457200" lvl="1" indent="0">
              <a:spcBef>
                <a:spcPts val="0"/>
              </a:spcBef>
              <a:buClr>
                <a:srgbClr val="DC9E1F"/>
              </a:buClr>
              <a:buNone/>
            </a:pPr>
            <a:endParaRPr lang="en-US" sz="1800" dirty="0"/>
          </a:p>
          <a:p>
            <a:pPr marL="457200" lvl="1" indent="0">
              <a:spcBef>
                <a:spcPts val="0"/>
              </a:spcBef>
              <a:buClr>
                <a:srgbClr val="DC9E1F"/>
              </a:buClr>
              <a:buNone/>
            </a:pPr>
            <a:endParaRPr lang="en-US" sz="1800" dirty="0"/>
          </a:p>
          <a:p>
            <a:pPr lvl="1">
              <a:spcBef>
                <a:spcPts val="0"/>
              </a:spcBef>
              <a:buClr>
                <a:srgbClr val="DC9E1F"/>
              </a:buClr>
            </a:pPr>
            <a:endParaRPr lang="en-US" sz="1800" dirty="0">
              <a:solidFill>
                <a:srgbClr val="FFFFFF"/>
              </a:solidFill>
            </a:endParaRPr>
          </a:p>
          <a:p>
            <a:endParaRPr lang="en-US" dirty="0"/>
          </a:p>
        </p:txBody>
      </p:sp>
    </p:spTree>
    <p:extLst>
      <p:ext uri="{BB962C8B-B14F-4D97-AF65-F5344CB8AC3E}">
        <p14:creationId xmlns:p14="http://schemas.microsoft.com/office/powerpoint/2010/main" val="40154554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9" name="Rectangle 3"/>
          <p:cNvSpPr>
            <a:spLocks noGrp="1" noChangeArrowheads="1"/>
          </p:cNvSpPr>
          <p:nvPr>
            <p:ph type="title"/>
          </p:nvPr>
        </p:nvSpPr>
        <p:spPr>
          <a:xfrm>
            <a:off x="355121" y="250166"/>
            <a:ext cx="8229600" cy="1143000"/>
          </a:xfrm>
          <a:noFill/>
          <a:ln/>
        </p:spPr>
        <p:txBody>
          <a:bodyPr/>
          <a:lstStyle/>
          <a:p>
            <a:r>
              <a:rPr lang="en-US" sz="3600" dirty="0"/>
              <a:t>Volunteer Work Program</a:t>
            </a:r>
          </a:p>
        </p:txBody>
      </p:sp>
      <p:sp>
        <p:nvSpPr>
          <p:cNvPr id="173058" name="Rectangle 2"/>
          <p:cNvSpPr>
            <a:spLocks noGrp="1" noChangeArrowheads="1"/>
          </p:cNvSpPr>
          <p:nvPr>
            <p:ph idx="1"/>
          </p:nvPr>
        </p:nvSpPr>
        <p:spPr>
          <a:xfrm>
            <a:off x="304800" y="1676400"/>
            <a:ext cx="8610600" cy="4931434"/>
          </a:xfrm>
        </p:spPr>
        <p:txBody>
          <a:bodyPr>
            <a:normAutofit/>
          </a:bodyPr>
          <a:lstStyle/>
          <a:p>
            <a:pPr>
              <a:lnSpc>
                <a:spcPct val="60000"/>
              </a:lnSpc>
              <a:spcBef>
                <a:spcPct val="5000"/>
              </a:spcBef>
              <a:spcAft>
                <a:spcPct val="5000"/>
              </a:spcAft>
              <a:buFont typeface="Wingdings" pitchFamily="2" charset="2"/>
              <a:buNone/>
            </a:pPr>
            <a:endParaRPr lang="en-US" sz="1200" dirty="0"/>
          </a:p>
          <a:p>
            <a:pPr>
              <a:lnSpc>
                <a:spcPct val="90000"/>
              </a:lnSpc>
              <a:spcBef>
                <a:spcPct val="5000"/>
              </a:spcBef>
              <a:spcAft>
                <a:spcPct val="5000"/>
              </a:spcAft>
            </a:pPr>
            <a:r>
              <a:rPr lang="en-US" sz="2800" b="1" dirty="0"/>
              <a:t>Projects require County approval.</a:t>
            </a:r>
          </a:p>
          <a:p>
            <a:pPr lvl="1">
              <a:lnSpc>
                <a:spcPct val="90000"/>
              </a:lnSpc>
              <a:spcBef>
                <a:spcPct val="5000"/>
              </a:spcBef>
              <a:spcAft>
                <a:spcPct val="5000"/>
              </a:spcAft>
            </a:pPr>
            <a:r>
              <a:rPr lang="en-US" sz="2300" dirty="0"/>
              <a:t>Submit Request to DOT:</a:t>
            </a:r>
          </a:p>
          <a:p>
            <a:pPr lvl="2">
              <a:lnSpc>
                <a:spcPct val="90000"/>
              </a:lnSpc>
              <a:spcBef>
                <a:spcPct val="5000"/>
              </a:spcBef>
              <a:spcAft>
                <a:spcPct val="5000"/>
              </a:spcAft>
            </a:pPr>
            <a:r>
              <a:rPr lang="en-US" sz="2100" dirty="0"/>
              <a:t>Task(s) to be performed</a:t>
            </a:r>
          </a:p>
          <a:p>
            <a:pPr lvl="2">
              <a:lnSpc>
                <a:spcPct val="90000"/>
              </a:lnSpc>
              <a:spcBef>
                <a:spcPct val="5000"/>
              </a:spcBef>
              <a:spcAft>
                <a:spcPct val="5000"/>
              </a:spcAft>
            </a:pPr>
            <a:r>
              <a:rPr lang="en-US" sz="2100" dirty="0"/>
              <a:t>Materials/Supplies/Equipment, if any</a:t>
            </a:r>
          </a:p>
          <a:p>
            <a:pPr lvl="2">
              <a:lnSpc>
                <a:spcPct val="90000"/>
              </a:lnSpc>
              <a:spcBef>
                <a:spcPct val="5000"/>
              </a:spcBef>
              <a:spcAft>
                <a:spcPct val="5000"/>
              </a:spcAft>
            </a:pPr>
            <a:r>
              <a:rPr lang="en-US" sz="2100" dirty="0"/>
              <a:t>Who will be working</a:t>
            </a:r>
          </a:p>
          <a:p>
            <a:pPr lvl="2">
              <a:lnSpc>
                <a:spcPct val="90000"/>
              </a:lnSpc>
              <a:spcBef>
                <a:spcPct val="5000"/>
              </a:spcBef>
              <a:spcAft>
                <a:spcPct val="5000"/>
              </a:spcAft>
            </a:pPr>
            <a:r>
              <a:rPr lang="en-US" sz="2100" dirty="0"/>
              <a:t>Target date</a:t>
            </a:r>
          </a:p>
          <a:p>
            <a:pPr lvl="2">
              <a:lnSpc>
                <a:spcPct val="90000"/>
              </a:lnSpc>
              <a:spcBef>
                <a:spcPct val="5000"/>
              </a:spcBef>
              <a:spcAft>
                <a:spcPct val="5000"/>
              </a:spcAft>
              <a:buFont typeface="Wingdings" pitchFamily="2" charset="2"/>
              <a:buNone/>
            </a:pPr>
            <a:endParaRPr lang="en-US" sz="2100" dirty="0"/>
          </a:p>
          <a:p>
            <a:pPr>
              <a:lnSpc>
                <a:spcPct val="90000"/>
              </a:lnSpc>
              <a:spcBef>
                <a:spcPct val="5000"/>
              </a:spcBef>
              <a:spcAft>
                <a:spcPct val="5000"/>
              </a:spcAft>
            </a:pPr>
            <a:r>
              <a:rPr lang="en-US" sz="2800" dirty="0"/>
              <a:t>Supplies must be included in approved budget.</a:t>
            </a:r>
          </a:p>
          <a:p>
            <a:pPr>
              <a:lnSpc>
                <a:spcPct val="90000"/>
              </a:lnSpc>
              <a:spcBef>
                <a:spcPct val="5000"/>
              </a:spcBef>
              <a:spcAft>
                <a:spcPct val="5000"/>
              </a:spcAft>
              <a:buFont typeface="Wingdings" pitchFamily="2" charset="2"/>
              <a:buNone/>
            </a:pPr>
            <a:endParaRPr lang="en-US" sz="1200" dirty="0"/>
          </a:p>
          <a:p>
            <a:pPr>
              <a:lnSpc>
                <a:spcPct val="90000"/>
              </a:lnSpc>
              <a:spcBef>
                <a:spcPct val="5000"/>
              </a:spcBef>
              <a:spcAft>
                <a:spcPct val="5000"/>
              </a:spcAft>
            </a:pPr>
            <a:r>
              <a:rPr lang="en-US" sz="2800" dirty="0"/>
              <a:t>Work must be in roadway easement.</a:t>
            </a:r>
          </a:p>
          <a:p>
            <a:pPr>
              <a:lnSpc>
                <a:spcPct val="90000"/>
              </a:lnSpc>
              <a:spcBef>
                <a:spcPct val="5000"/>
              </a:spcBef>
              <a:spcAft>
                <a:spcPct val="5000"/>
              </a:spcAft>
              <a:buFont typeface="Wingdings" pitchFamily="2" charset="2"/>
              <a:buNone/>
            </a:pPr>
            <a:endParaRPr lang="en-US" sz="1200" dirty="0"/>
          </a:p>
          <a:p>
            <a:pPr>
              <a:lnSpc>
                <a:spcPct val="90000"/>
              </a:lnSpc>
              <a:spcBef>
                <a:spcPct val="5000"/>
              </a:spcBef>
              <a:spcAft>
                <a:spcPct val="5000"/>
              </a:spcAft>
            </a:pPr>
            <a:r>
              <a:rPr lang="en-US" sz="2800" dirty="0"/>
              <a:t>Waivers </a:t>
            </a:r>
            <a:r>
              <a:rPr lang="en-US" sz="2800" b="1" i="1" u="sng" dirty="0"/>
              <a:t>must</a:t>
            </a:r>
            <a:r>
              <a:rPr lang="en-US" sz="2800" dirty="0"/>
              <a:t> be on file before work begins.</a:t>
            </a:r>
          </a:p>
          <a:p>
            <a:pPr>
              <a:lnSpc>
                <a:spcPct val="90000"/>
              </a:lnSpc>
              <a:spcBef>
                <a:spcPct val="5000"/>
              </a:spcBef>
              <a:spcAft>
                <a:spcPct val="5000"/>
              </a:spcAft>
              <a:buFont typeface="Wingdings" pitchFamily="2" charset="2"/>
              <a:buNone/>
            </a:pPr>
            <a:endParaRPr lang="en-US" sz="1200" dirty="0"/>
          </a:p>
          <a:p>
            <a:pPr>
              <a:lnSpc>
                <a:spcPct val="90000"/>
              </a:lnSpc>
              <a:spcBef>
                <a:spcPct val="5000"/>
              </a:spcBef>
              <a:spcAft>
                <a:spcPct val="5000"/>
              </a:spcAft>
              <a:buFont typeface="Wingdings" pitchFamily="2" charset="2"/>
              <a:buNone/>
            </a:pPr>
            <a:endParaRPr lang="en-US" sz="1200" dirty="0"/>
          </a:p>
          <a:p>
            <a:pPr lvl="1">
              <a:lnSpc>
                <a:spcPct val="90000"/>
              </a:lnSpc>
              <a:spcBef>
                <a:spcPct val="5000"/>
              </a:spcBef>
              <a:spcAft>
                <a:spcPct val="5000"/>
              </a:spcAft>
            </a:pPr>
            <a:endParaRPr lang="en-US" sz="2300" dirty="0"/>
          </a:p>
          <a:p>
            <a:pPr>
              <a:lnSpc>
                <a:spcPct val="90000"/>
              </a:lnSpc>
              <a:spcBef>
                <a:spcPct val="5000"/>
              </a:spcBef>
              <a:spcAft>
                <a:spcPct val="5000"/>
              </a:spcAft>
            </a:pPr>
            <a:endParaRPr lang="en-US" sz="2800" dirty="0"/>
          </a:p>
          <a:p>
            <a:pPr>
              <a:lnSpc>
                <a:spcPct val="90000"/>
              </a:lnSpc>
              <a:spcBef>
                <a:spcPct val="5000"/>
              </a:spcBef>
              <a:spcAft>
                <a:spcPct val="5000"/>
              </a:spcAft>
              <a:buFont typeface="Wingdings" pitchFamily="2" charset="2"/>
              <a:buNone/>
            </a:pPr>
            <a:endParaRPr lang="en-US" sz="2800" dirty="0"/>
          </a:p>
          <a:p>
            <a:pPr>
              <a:lnSpc>
                <a:spcPct val="90000"/>
              </a:lnSpc>
              <a:spcBef>
                <a:spcPct val="5000"/>
              </a:spcBef>
              <a:spcAft>
                <a:spcPct val="5000"/>
              </a:spcAft>
            </a:pPr>
            <a:endParaRPr lang="en-US" sz="2800" dirty="0"/>
          </a:p>
          <a:p>
            <a:pPr>
              <a:lnSpc>
                <a:spcPct val="90000"/>
              </a:lnSpc>
              <a:spcBef>
                <a:spcPct val="5000"/>
              </a:spcBef>
              <a:spcAft>
                <a:spcPct val="5000"/>
              </a:spcAft>
              <a:buFont typeface="Wingdings" pitchFamily="2" charset="2"/>
              <a:buNone/>
            </a:pPr>
            <a:endParaRPr lang="en-US"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Contracting</a:t>
            </a:r>
          </a:p>
        </p:txBody>
      </p:sp>
      <p:sp>
        <p:nvSpPr>
          <p:cNvPr id="3" name="Content Placeholder 2"/>
          <p:cNvSpPr>
            <a:spLocks noGrp="1"/>
          </p:cNvSpPr>
          <p:nvPr>
            <p:ph idx="1"/>
          </p:nvPr>
        </p:nvSpPr>
        <p:spPr>
          <a:xfrm>
            <a:off x="273728" y="1752600"/>
            <a:ext cx="8641672" cy="4953000"/>
          </a:xfrm>
        </p:spPr>
        <p:txBody>
          <a:bodyPr>
            <a:normAutofit/>
          </a:bodyPr>
          <a:lstStyle/>
          <a:p>
            <a:r>
              <a:rPr lang="en-US" b="1" dirty="0"/>
              <a:t>The County has On-Call Maintenance Contracts:</a:t>
            </a:r>
          </a:p>
          <a:p>
            <a:pPr lvl="1"/>
            <a:r>
              <a:rPr lang="en-US" sz="2400" b="1" dirty="0"/>
              <a:t>Herbicide application</a:t>
            </a:r>
          </a:p>
          <a:p>
            <a:pPr lvl="2"/>
            <a:r>
              <a:rPr lang="en-US" sz="2200" dirty="0"/>
              <a:t>Pest Control Center, Inc.</a:t>
            </a:r>
          </a:p>
          <a:p>
            <a:pPr lvl="1"/>
            <a:r>
              <a:rPr lang="en-US" sz="2400" b="1" dirty="0"/>
              <a:t>Landscaping maintenance</a:t>
            </a:r>
          </a:p>
          <a:p>
            <a:pPr lvl="2"/>
            <a:r>
              <a:rPr lang="en-US" sz="2200" dirty="0"/>
              <a:t>Ponderosa Landscaping, Inc.</a:t>
            </a:r>
          </a:p>
          <a:p>
            <a:pPr lvl="1"/>
            <a:r>
              <a:rPr lang="en-US" sz="2400" b="1" dirty="0"/>
              <a:t>Road maintenance</a:t>
            </a:r>
          </a:p>
          <a:p>
            <a:pPr lvl="2"/>
            <a:r>
              <a:rPr lang="en-US" sz="2200" dirty="0"/>
              <a:t>Macauley Construction</a:t>
            </a:r>
          </a:p>
          <a:p>
            <a:pPr lvl="2"/>
            <a:r>
              <a:rPr lang="en-US" sz="2200" dirty="0"/>
              <a:t>Joe </a:t>
            </a:r>
            <a:r>
              <a:rPr lang="en-US" sz="2200" dirty="0" err="1"/>
              <a:t>Vicini</a:t>
            </a:r>
            <a:r>
              <a:rPr lang="en-US" sz="2200" dirty="0"/>
              <a:t>, Inc.</a:t>
            </a:r>
          </a:p>
          <a:p>
            <a:pPr lvl="2"/>
            <a:r>
              <a:rPr lang="en-US" sz="2200" dirty="0"/>
              <a:t>Doug </a:t>
            </a:r>
            <a:r>
              <a:rPr lang="en-US" sz="2200" dirty="0" err="1"/>
              <a:t>Veerkamp</a:t>
            </a:r>
            <a:r>
              <a:rPr lang="en-US" sz="2200" dirty="0"/>
              <a:t> General Engineering, Inc.</a:t>
            </a:r>
          </a:p>
          <a:p>
            <a:pPr lvl="2"/>
            <a:r>
              <a:rPr lang="en-US" sz="2200" dirty="0"/>
              <a:t>VSS</a:t>
            </a:r>
          </a:p>
          <a:p>
            <a:pPr marL="685800" lvl="2" indent="0">
              <a:buNone/>
            </a:pPr>
            <a:r>
              <a:rPr lang="en-US" sz="2200" b="1" i="1" dirty="0"/>
              <a:t>NOTE: Construction work is not eligible.</a:t>
            </a:r>
          </a:p>
        </p:txBody>
      </p:sp>
    </p:spTree>
    <p:extLst>
      <p:ext uri="{BB962C8B-B14F-4D97-AF65-F5344CB8AC3E}">
        <p14:creationId xmlns:p14="http://schemas.microsoft.com/office/powerpoint/2010/main" val="2906542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agenda</a:t>
            </a:r>
          </a:p>
        </p:txBody>
      </p:sp>
      <p:sp>
        <p:nvSpPr>
          <p:cNvPr id="3" name="Content Placeholder 2"/>
          <p:cNvSpPr>
            <a:spLocks noGrp="1"/>
          </p:cNvSpPr>
          <p:nvPr>
            <p:ph idx="1"/>
          </p:nvPr>
        </p:nvSpPr>
        <p:spPr>
          <a:xfrm>
            <a:off x="273728" y="1676400"/>
            <a:ext cx="8565472" cy="4953000"/>
          </a:xfrm>
        </p:spPr>
        <p:txBody>
          <a:bodyPr>
            <a:normAutofit fontScale="77500" lnSpcReduction="20000"/>
          </a:bodyPr>
          <a:lstStyle/>
          <a:p>
            <a:pPr lvl="0" indent="-342900"/>
            <a:r>
              <a:rPr lang="en-US" sz="3000" dirty="0"/>
              <a:t>Budget</a:t>
            </a:r>
          </a:p>
          <a:p>
            <a:pPr lvl="1" indent="-342900"/>
            <a:r>
              <a:rPr lang="en-US" sz="2600" dirty="0"/>
              <a:t>Review annual calendar of events</a:t>
            </a:r>
          </a:p>
          <a:p>
            <a:pPr lvl="1" indent="-342900"/>
            <a:r>
              <a:rPr lang="en-US" sz="2600" dirty="0"/>
              <a:t>Revenue timeframes</a:t>
            </a:r>
          </a:p>
          <a:p>
            <a:pPr lvl="1" indent="-342900"/>
            <a:r>
              <a:rPr lang="en-US" sz="2600" dirty="0"/>
              <a:t>Review of prior fiscal year budget</a:t>
            </a:r>
          </a:p>
          <a:p>
            <a:pPr lvl="1" indent="-342900"/>
            <a:r>
              <a:rPr lang="en-US" sz="2600" dirty="0"/>
              <a:t>Strategic Planning</a:t>
            </a:r>
          </a:p>
          <a:p>
            <a:pPr lvl="1" indent="-342900"/>
            <a:r>
              <a:rPr lang="en-US" sz="2600" dirty="0"/>
              <a:t>Contingencies</a:t>
            </a:r>
          </a:p>
          <a:p>
            <a:pPr lvl="1" indent="-342900"/>
            <a:endParaRPr lang="en-US" sz="2600" dirty="0"/>
          </a:p>
          <a:p>
            <a:pPr marL="411480" lvl="1" indent="0">
              <a:buNone/>
            </a:pPr>
            <a:endParaRPr lang="en-US" sz="2800" dirty="0">
              <a:solidFill>
                <a:schemeClr val="tx1"/>
              </a:solidFill>
              <a:cs typeface="Times New Roman" panose="02020603050405020304" pitchFamily="18" charset="0"/>
            </a:endParaRPr>
          </a:p>
          <a:p>
            <a:pPr indent="-342900"/>
            <a:r>
              <a:rPr lang="en-US" sz="3000" dirty="0"/>
              <a:t>Contracting</a:t>
            </a:r>
          </a:p>
          <a:p>
            <a:pPr lvl="1" indent="-342900"/>
            <a:r>
              <a:rPr lang="en-US" sz="2600" dirty="0"/>
              <a:t>Maintenance vs. Construction</a:t>
            </a:r>
          </a:p>
          <a:p>
            <a:pPr lvl="1" indent="-342900"/>
            <a:r>
              <a:rPr lang="en-US" sz="2600" dirty="0"/>
              <a:t>Contracting Process &amp; Requirements</a:t>
            </a:r>
          </a:p>
          <a:p>
            <a:pPr lvl="1" indent="-342900"/>
            <a:r>
              <a:rPr lang="en-US" sz="2600" dirty="0"/>
              <a:t>Timelines</a:t>
            </a:r>
          </a:p>
          <a:p>
            <a:pPr lvl="1" indent="-342900"/>
            <a:r>
              <a:rPr lang="en-US" sz="2600" dirty="0"/>
              <a:t>Do’s &amp; Don’ts</a:t>
            </a:r>
          </a:p>
          <a:p>
            <a:pPr marL="411480" lvl="1" indent="0">
              <a:buNone/>
            </a:pPr>
            <a:endParaRPr lang="en-US" sz="2800" dirty="0">
              <a:solidFill>
                <a:schemeClr val="tx1"/>
              </a:solidFill>
              <a:cs typeface="Times New Roman" panose="02020603050405020304" pitchFamily="18" charset="0"/>
            </a:endParaRPr>
          </a:p>
          <a:p>
            <a:pPr indent="-342900"/>
            <a:r>
              <a:rPr lang="en-US" sz="3000" dirty="0"/>
              <a:t>Q &amp; A</a:t>
            </a:r>
          </a:p>
          <a:p>
            <a:pPr marL="365760" lvl="1" indent="0">
              <a:buNone/>
            </a:pPr>
            <a:endParaRPr lang="en-US" sz="3800" b="1" dirty="0">
              <a:latin typeface="Times New Roman" panose="02020603050405020304" pitchFamily="18" charset="0"/>
              <a:cs typeface="Times New Roman" panose="02020603050405020304" pitchFamily="18" charset="0"/>
            </a:endParaRPr>
          </a:p>
          <a:p>
            <a:endParaRPr lang="en-US" sz="4000" dirty="0"/>
          </a:p>
          <a:p>
            <a:endParaRPr lang="en-US" sz="4000" dirty="0"/>
          </a:p>
          <a:p>
            <a:pPr marL="114300" indent="0">
              <a:buNone/>
            </a:pPr>
            <a:endParaRPr lang="en-US" sz="4000" dirty="0"/>
          </a:p>
          <a:p>
            <a:pPr marL="114300" indent="0">
              <a:buNone/>
            </a:pPr>
            <a:endParaRPr lang="en-US" dirty="0"/>
          </a:p>
          <a:p>
            <a:endParaRPr lang="en-US" dirty="0"/>
          </a:p>
        </p:txBody>
      </p:sp>
    </p:spTree>
    <p:extLst>
      <p:ext uri="{BB962C8B-B14F-4D97-AF65-F5344CB8AC3E}">
        <p14:creationId xmlns:p14="http://schemas.microsoft.com/office/powerpoint/2010/main" val="1548123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3AF87-AD57-4C6B-98DA-38B77867479B}"/>
              </a:ext>
            </a:extLst>
          </p:cNvPr>
          <p:cNvSpPr>
            <a:spLocks noGrp="1"/>
          </p:cNvSpPr>
          <p:nvPr>
            <p:ph type="title"/>
          </p:nvPr>
        </p:nvSpPr>
        <p:spPr/>
        <p:txBody>
          <a:bodyPr>
            <a:normAutofit fontScale="90000"/>
          </a:bodyPr>
          <a:lstStyle/>
          <a:p>
            <a:r>
              <a:rPr lang="en-US" dirty="0"/>
              <a:t>Process overview: </a:t>
            </a:r>
            <a:br>
              <a:rPr lang="en-US" dirty="0"/>
            </a:br>
            <a:r>
              <a:rPr lang="en-US" sz="3100" dirty="0"/>
              <a:t>on-call maintenance contract work</a:t>
            </a:r>
            <a:endParaRPr lang="en-US" dirty="0"/>
          </a:p>
        </p:txBody>
      </p:sp>
      <p:sp>
        <p:nvSpPr>
          <p:cNvPr id="3" name="Content Placeholder 2">
            <a:extLst>
              <a:ext uri="{FF2B5EF4-FFF2-40B4-BE49-F238E27FC236}">
                <a16:creationId xmlns:a16="http://schemas.microsoft.com/office/drawing/2014/main" id="{B759C7D3-7A4C-4C10-97C8-2AE655E00078}"/>
              </a:ext>
            </a:extLst>
          </p:cNvPr>
          <p:cNvSpPr>
            <a:spLocks noGrp="1"/>
          </p:cNvSpPr>
          <p:nvPr>
            <p:ph idx="1"/>
          </p:nvPr>
        </p:nvSpPr>
        <p:spPr>
          <a:xfrm>
            <a:off x="152400" y="1752600"/>
            <a:ext cx="8763000" cy="4953000"/>
          </a:xfrm>
        </p:spPr>
        <p:txBody>
          <a:bodyPr>
            <a:normAutofit lnSpcReduction="10000"/>
          </a:bodyPr>
          <a:lstStyle/>
          <a:p>
            <a:pPr>
              <a:buFont typeface="Wingdings" panose="05000000000000000000" pitchFamily="2" charset="2"/>
              <a:buChar char="§"/>
            </a:pPr>
            <a:r>
              <a:rPr lang="en-US" b="1" dirty="0"/>
              <a:t>The Advisory Committee will: </a:t>
            </a:r>
          </a:p>
          <a:p>
            <a:pPr lvl="1">
              <a:buFont typeface="Wingdings" panose="05000000000000000000" pitchFamily="2" charset="2"/>
              <a:buChar char="§"/>
            </a:pPr>
            <a:r>
              <a:rPr lang="en-US" dirty="0"/>
              <a:t>Obtain quotes </a:t>
            </a:r>
            <a:r>
              <a:rPr lang="en-US" i="1" dirty="0"/>
              <a:t>(three is recommended)</a:t>
            </a:r>
          </a:p>
          <a:p>
            <a:pPr lvl="1">
              <a:buFont typeface="Wingdings" panose="05000000000000000000" pitchFamily="2" charset="2"/>
              <a:buChar char="§"/>
            </a:pPr>
            <a:r>
              <a:rPr lang="en-US" dirty="0"/>
              <a:t>Choose contractor</a:t>
            </a:r>
          </a:p>
          <a:p>
            <a:pPr>
              <a:buFont typeface="Wingdings" panose="05000000000000000000" pitchFamily="2" charset="2"/>
              <a:buChar char="§"/>
            </a:pPr>
            <a:r>
              <a:rPr lang="en-US" b="1" dirty="0"/>
              <a:t>The Key Contact will: </a:t>
            </a:r>
          </a:p>
          <a:p>
            <a:pPr lvl="1">
              <a:buFont typeface="Wingdings" panose="05000000000000000000" pitchFamily="2" charset="2"/>
              <a:buChar char="§"/>
            </a:pPr>
            <a:r>
              <a:rPr lang="en-US" dirty="0"/>
              <a:t>Communicate with the County</a:t>
            </a:r>
          </a:p>
          <a:p>
            <a:pPr lvl="1">
              <a:buFont typeface="Wingdings" panose="05000000000000000000" pitchFamily="2" charset="2"/>
              <a:buChar char="§"/>
            </a:pPr>
            <a:r>
              <a:rPr lang="en-US" dirty="0"/>
              <a:t>Submit/Email the request with all quotes received and the completed Maintenance Location Worksheet. </a:t>
            </a:r>
            <a:endParaRPr lang="en-US" i="1" dirty="0"/>
          </a:p>
          <a:p>
            <a:pPr>
              <a:buFont typeface="Wingdings" panose="05000000000000000000" pitchFamily="2" charset="2"/>
              <a:buChar char="§"/>
            </a:pPr>
            <a:r>
              <a:rPr lang="en-US" b="1" dirty="0"/>
              <a:t>The County will then: </a:t>
            </a:r>
          </a:p>
          <a:p>
            <a:pPr lvl="1">
              <a:buFont typeface="Wingdings" panose="05000000000000000000" pitchFamily="2" charset="2"/>
              <a:buChar char="§"/>
            </a:pPr>
            <a:r>
              <a:rPr lang="en-US" dirty="0"/>
              <a:t>Review the work plan, quote, and Maintenance Location Worksheet for accuracy</a:t>
            </a:r>
          </a:p>
          <a:p>
            <a:pPr lvl="1">
              <a:buFont typeface="Wingdings" panose="05000000000000000000" pitchFamily="2" charset="2"/>
              <a:buChar char="§"/>
            </a:pPr>
            <a:r>
              <a:rPr lang="en-US" dirty="0"/>
              <a:t>Submit the Work Order/Task Order for Counsel and Director approval</a:t>
            </a:r>
          </a:p>
          <a:p>
            <a:pPr lvl="1">
              <a:buFont typeface="Wingdings" panose="05000000000000000000" pitchFamily="2" charset="2"/>
              <a:buChar char="§"/>
            </a:pPr>
            <a:r>
              <a:rPr lang="en-US" dirty="0"/>
              <a:t>Email the completed Work Order/Task Order to the Contractor and Key Contact as the Notice To Proceed</a:t>
            </a:r>
          </a:p>
        </p:txBody>
      </p:sp>
    </p:spTree>
    <p:extLst>
      <p:ext uri="{BB962C8B-B14F-4D97-AF65-F5344CB8AC3E}">
        <p14:creationId xmlns:p14="http://schemas.microsoft.com/office/powerpoint/2010/main" val="2008605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9A295-6D41-4BE7-993E-D200B32A033A}"/>
              </a:ext>
            </a:extLst>
          </p:cNvPr>
          <p:cNvSpPr>
            <a:spLocks noGrp="1"/>
          </p:cNvSpPr>
          <p:nvPr>
            <p:ph type="title"/>
          </p:nvPr>
        </p:nvSpPr>
        <p:spPr/>
        <p:txBody>
          <a:bodyPr>
            <a:normAutofit fontScale="90000"/>
          </a:bodyPr>
          <a:lstStyle/>
          <a:p>
            <a:r>
              <a:rPr lang="en-US" dirty="0"/>
              <a:t>Maintenance location worksheet</a:t>
            </a:r>
          </a:p>
        </p:txBody>
      </p:sp>
      <p:sp>
        <p:nvSpPr>
          <p:cNvPr id="3" name="Content Placeholder 2">
            <a:extLst>
              <a:ext uri="{FF2B5EF4-FFF2-40B4-BE49-F238E27FC236}">
                <a16:creationId xmlns:a16="http://schemas.microsoft.com/office/drawing/2014/main" id="{35FD5D62-4FE9-4E1A-A245-CF6BB5A2D387}"/>
              </a:ext>
            </a:extLst>
          </p:cNvPr>
          <p:cNvSpPr>
            <a:spLocks noGrp="1"/>
          </p:cNvSpPr>
          <p:nvPr>
            <p:ph idx="1"/>
          </p:nvPr>
        </p:nvSpPr>
        <p:spPr>
          <a:xfrm>
            <a:off x="228600" y="1752601"/>
            <a:ext cx="8686800" cy="838199"/>
          </a:xfrm>
        </p:spPr>
        <p:txBody>
          <a:bodyPr>
            <a:normAutofit/>
          </a:bodyPr>
          <a:lstStyle/>
          <a:p>
            <a:r>
              <a:rPr lang="en-US" dirty="0"/>
              <a:t>This is located on the Zones of Benefit website under Forms &amp; General Information.</a:t>
            </a:r>
          </a:p>
        </p:txBody>
      </p:sp>
      <p:pic>
        <p:nvPicPr>
          <p:cNvPr id="9" name="Picture 8">
            <a:extLst>
              <a:ext uri="{FF2B5EF4-FFF2-40B4-BE49-F238E27FC236}">
                <a16:creationId xmlns:a16="http://schemas.microsoft.com/office/drawing/2014/main" id="{DC05411D-5A09-4743-8CA4-577730CC2195}"/>
              </a:ext>
            </a:extLst>
          </p:cNvPr>
          <p:cNvPicPr>
            <a:picLocks noChangeAspect="1"/>
          </p:cNvPicPr>
          <p:nvPr/>
        </p:nvPicPr>
        <p:blipFill>
          <a:blip r:embed="rId3"/>
          <a:stretch>
            <a:fillRect/>
          </a:stretch>
        </p:blipFill>
        <p:spPr>
          <a:xfrm>
            <a:off x="342900" y="2667000"/>
            <a:ext cx="8458200" cy="3772781"/>
          </a:xfrm>
          <a:prstGeom prst="rect">
            <a:avLst/>
          </a:prstGeom>
        </p:spPr>
      </p:pic>
    </p:spTree>
    <p:extLst>
      <p:ext uri="{BB962C8B-B14F-4D97-AF65-F5344CB8AC3E}">
        <p14:creationId xmlns:p14="http://schemas.microsoft.com/office/powerpoint/2010/main" val="384932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DA40B-7171-477B-A0A1-739959BCD0AC}"/>
              </a:ext>
            </a:extLst>
          </p:cNvPr>
          <p:cNvSpPr>
            <a:spLocks noGrp="1"/>
          </p:cNvSpPr>
          <p:nvPr>
            <p:ph type="title"/>
          </p:nvPr>
        </p:nvSpPr>
        <p:spPr/>
        <p:txBody>
          <a:bodyPr>
            <a:normAutofit fontScale="90000"/>
          </a:bodyPr>
          <a:lstStyle/>
          <a:p>
            <a:r>
              <a:rPr lang="en-US" dirty="0"/>
              <a:t>On-call maintenance service worksheet</a:t>
            </a:r>
          </a:p>
        </p:txBody>
      </p:sp>
      <p:sp>
        <p:nvSpPr>
          <p:cNvPr id="3" name="Content Placeholder 2">
            <a:extLst>
              <a:ext uri="{FF2B5EF4-FFF2-40B4-BE49-F238E27FC236}">
                <a16:creationId xmlns:a16="http://schemas.microsoft.com/office/drawing/2014/main" id="{ECAF365C-9111-4D8C-B8C0-3298F76E5BF7}"/>
              </a:ext>
            </a:extLst>
          </p:cNvPr>
          <p:cNvSpPr>
            <a:spLocks noGrp="1"/>
          </p:cNvSpPr>
          <p:nvPr>
            <p:ph idx="1"/>
          </p:nvPr>
        </p:nvSpPr>
        <p:spPr>
          <a:xfrm>
            <a:off x="457200" y="1752601"/>
            <a:ext cx="8229600" cy="838199"/>
          </a:xfrm>
        </p:spPr>
        <p:txBody>
          <a:bodyPr/>
          <a:lstStyle/>
          <a:p>
            <a:r>
              <a:rPr lang="en-US" dirty="0"/>
              <a:t>This is located on the Zones of Benefit website under Forms &amp; General Information.</a:t>
            </a:r>
          </a:p>
          <a:p>
            <a:endParaRPr lang="en-US" dirty="0"/>
          </a:p>
        </p:txBody>
      </p:sp>
      <p:pic>
        <p:nvPicPr>
          <p:cNvPr id="5" name="Picture 4">
            <a:extLst>
              <a:ext uri="{FF2B5EF4-FFF2-40B4-BE49-F238E27FC236}">
                <a16:creationId xmlns:a16="http://schemas.microsoft.com/office/drawing/2014/main" id="{1FCAAF67-FEDA-46DB-997A-5ADE66012D01}"/>
              </a:ext>
            </a:extLst>
          </p:cNvPr>
          <p:cNvPicPr>
            <a:picLocks noChangeAspect="1"/>
          </p:cNvPicPr>
          <p:nvPr/>
        </p:nvPicPr>
        <p:blipFill rotWithShape="1">
          <a:blip r:embed="rId2"/>
          <a:srcRect b="15733"/>
          <a:stretch/>
        </p:blipFill>
        <p:spPr>
          <a:xfrm>
            <a:off x="1804120" y="2555631"/>
            <a:ext cx="5504688" cy="4073769"/>
          </a:xfrm>
          <a:prstGeom prst="rect">
            <a:avLst/>
          </a:prstGeom>
        </p:spPr>
      </p:pic>
    </p:spTree>
    <p:extLst>
      <p:ext uri="{BB962C8B-B14F-4D97-AF65-F5344CB8AC3E}">
        <p14:creationId xmlns:p14="http://schemas.microsoft.com/office/powerpoint/2010/main" val="3149933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A00D3-AB18-8687-8066-D2377BBF55D3}"/>
              </a:ext>
            </a:extLst>
          </p:cNvPr>
          <p:cNvSpPr>
            <a:spLocks noGrp="1"/>
          </p:cNvSpPr>
          <p:nvPr>
            <p:ph type="title"/>
          </p:nvPr>
        </p:nvSpPr>
        <p:spPr/>
        <p:txBody>
          <a:bodyPr/>
          <a:lstStyle/>
          <a:p>
            <a:r>
              <a:rPr lang="en-US" dirty="0"/>
              <a:t>Maintenance vs. construction</a:t>
            </a:r>
          </a:p>
        </p:txBody>
      </p:sp>
      <p:pic>
        <p:nvPicPr>
          <p:cNvPr id="4" name="Picture 3">
            <a:extLst>
              <a:ext uri="{FF2B5EF4-FFF2-40B4-BE49-F238E27FC236}">
                <a16:creationId xmlns:a16="http://schemas.microsoft.com/office/drawing/2014/main" id="{4FB8D3B3-7551-B75F-4032-B4E09F96B445}"/>
              </a:ext>
            </a:extLst>
          </p:cNvPr>
          <p:cNvPicPr>
            <a:picLocks noChangeAspect="1"/>
          </p:cNvPicPr>
          <p:nvPr/>
        </p:nvPicPr>
        <p:blipFill>
          <a:blip r:embed="rId2"/>
          <a:stretch>
            <a:fillRect/>
          </a:stretch>
        </p:blipFill>
        <p:spPr>
          <a:xfrm>
            <a:off x="167344" y="1805089"/>
            <a:ext cx="8778240" cy="4644539"/>
          </a:xfrm>
          <a:prstGeom prst="rect">
            <a:avLst/>
          </a:prstGeom>
        </p:spPr>
      </p:pic>
    </p:spTree>
    <p:extLst>
      <p:ext uri="{BB962C8B-B14F-4D97-AF65-F5344CB8AC3E}">
        <p14:creationId xmlns:p14="http://schemas.microsoft.com/office/powerpoint/2010/main" val="3312651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FF9E0-BABC-458E-AB78-6EFF3A72606D}"/>
              </a:ext>
            </a:extLst>
          </p:cNvPr>
          <p:cNvSpPr>
            <a:spLocks noGrp="1"/>
          </p:cNvSpPr>
          <p:nvPr>
            <p:ph type="title"/>
          </p:nvPr>
        </p:nvSpPr>
        <p:spPr/>
        <p:txBody>
          <a:bodyPr/>
          <a:lstStyle/>
          <a:p>
            <a:r>
              <a:rPr lang="en-US" dirty="0"/>
              <a:t>Public Works Contracting</a:t>
            </a:r>
          </a:p>
        </p:txBody>
      </p:sp>
      <p:pic>
        <p:nvPicPr>
          <p:cNvPr id="6" name="Picture 5">
            <a:extLst>
              <a:ext uri="{FF2B5EF4-FFF2-40B4-BE49-F238E27FC236}">
                <a16:creationId xmlns:a16="http://schemas.microsoft.com/office/drawing/2014/main" id="{2464AFA4-647C-471F-AFEB-D625AA4E6EC1}"/>
              </a:ext>
            </a:extLst>
          </p:cNvPr>
          <p:cNvPicPr>
            <a:picLocks noChangeAspect="1"/>
          </p:cNvPicPr>
          <p:nvPr/>
        </p:nvPicPr>
        <p:blipFill rotWithShape="1">
          <a:blip r:embed="rId3"/>
          <a:srcRect b="18832"/>
          <a:stretch/>
        </p:blipFill>
        <p:spPr>
          <a:xfrm>
            <a:off x="152400" y="1676400"/>
            <a:ext cx="8778240" cy="4953139"/>
          </a:xfrm>
          <a:prstGeom prst="rect">
            <a:avLst/>
          </a:prstGeom>
        </p:spPr>
      </p:pic>
    </p:spTree>
    <p:extLst>
      <p:ext uri="{BB962C8B-B14F-4D97-AF65-F5344CB8AC3E}">
        <p14:creationId xmlns:p14="http://schemas.microsoft.com/office/powerpoint/2010/main" val="35255302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7C215-FCB2-4AD2-A9D0-8AE52F161FB2}"/>
              </a:ext>
            </a:extLst>
          </p:cNvPr>
          <p:cNvSpPr>
            <a:spLocks noGrp="1"/>
          </p:cNvSpPr>
          <p:nvPr>
            <p:ph type="title"/>
          </p:nvPr>
        </p:nvSpPr>
        <p:spPr>
          <a:xfrm>
            <a:off x="304800" y="252414"/>
            <a:ext cx="8534400" cy="1423987"/>
          </a:xfrm>
        </p:spPr>
        <p:txBody>
          <a:bodyPr>
            <a:noAutofit/>
          </a:bodyPr>
          <a:lstStyle/>
          <a:p>
            <a:r>
              <a:rPr lang="en-US" sz="2800" dirty="0"/>
              <a:t>separate contracts</a:t>
            </a:r>
          </a:p>
        </p:txBody>
      </p:sp>
      <p:sp>
        <p:nvSpPr>
          <p:cNvPr id="5" name="Content Placeholder 4">
            <a:extLst>
              <a:ext uri="{FF2B5EF4-FFF2-40B4-BE49-F238E27FC236}">
                <a16:creationId xmlns:a16="http://schemas.microsoft.com/office/drawing/2014/main" id="{7A83D8A7-4570-4158-9F06-EE2EE174FE5A}"/>
              </a:ext>
            </a:extLst>
          </p:cNvPr>
          <p:cNvSpPr>
            <a:spLocks noGrp="1"/>
          </p:cNvSpPr>
          <p:nvPr>
            <p:ph idx="1"/>
          </p:nvPr>
        </p:nvSpPr>
        <p:spPr>
          <a:xfrm>
            <a:off x="228600" y="1676401"/>
            <a:ext cx="8610600" cy="2286000"/>
          </a:xfrm>
        </p:spPr>
        <p:txBody>
          <a:bodyPr/>
          <a:lstStyle/>
          <a:p>
            <a:r>
              <a:rPr lang="en-US" dirty="0"/>
              <a:t>The timeframe to complete a separate contract can be 3 – 6 months.</a:t>
            </a:r>
          </a:p>
          <a:p>
            <a:pPr lvl="1"/>
            <a:r>
              <a:rPr lang="en-US" sz="2400" dirty="0"/>
              <a:t>Processed first in, first out.</a:t>
            </a:r>
          </a:p>
          <a:p>
            <a:endParaRPr lang="en-US" dirty="0"/>
          </a:p>
          <a:p>
            <a:endParaRPr lang="en-US" dirty="0"/>
          </a:p>
        </p:txBody>
      </p:sp>
      <p:pic>
        <p:nvPicPr>
          <p:cNvPr id="7" name="Picture 6">
            <a:extLst>
              <a:ext uri="{FF2B5EF4-FFF2-40B4-BE49-F238E27FC236}">
                <a16:creationId xmlns:a16="http://schemas.microsoft.com/office/drawing/2014/main" id="{AB3560BC-7990-46EE-AC47-5412E7CFD2D3}"/>
              </a:ext>
            </a:extLst>
          </p:cNvPr>
          <p:cNvPicPr>
            <a:picLocks noChangeAspect="1"/>
          </p:cNvPicPr>
          <p:nvPr/>
        </p:nvPicPr>
        <p:blipFill>
          <a:blip r:embed="rId3"/>
          <a:stretch>
            <a:fillRect/>
          </a:stretch>
        </p:blipFill>
        <p:spPr>
          <a:xfrm>
            <a:off x="457200" y="3429000"/>
            <a:ext cx="8229600" cy="2847975"/>
          </a:xfrm>
          <a:prstGeom prst="rect">
            <a:avLst/>
          </a:prstGeom>
        </p:spPr>
      </p:pic>
    </p:spTree>
    <p:extLst>
      <p:ext uri="{BB962C8B-B14F-4D97-AF65-F5344CB8AC3E}">
        <p14:creationId xmlns:p14="http://schemas.microsoft.com/office/powerpoint/2010/main" val="149756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96007-D749-96E9-E042-40E79054FF1F}"/>
              </a:ext>
            </a:extLst>
          </p:cNvPr>
          <p:cNvSpPr>
            <a:spLocks noGrp="1"/>
          </p:cNvSpPr>
          <p:nvPr>
            <p:ph type="title"/>
          </p:nvPr>
        </p:nvSpPr>
        <p:spPr/>
        <p:txBody>
          <a:bodyPr/>
          <a:lstStyle/>
          <a:p>
            <a:r>
              <a:rPr lang="en-US" dirty="0"/>
              <a:t>Emergency contracts</a:t>
            </a:r>
          </a:p>
        </p:txBody>
      </p:sp>
      <p:sp>
        <p:nvSpPr>
          <p:cNvPr id="3" name="Content Placeholder 2">
            <a:extLst>
              <a:ext uri="{FF2B5EF4-FFF2-40B4-BE49-F238E27FC236}">
                <a16:creationId xmlns:a16="http://schemas.microsoft.com/office/drawing/2014/main" id="{44C082B2-3EB9-5131-78F6-E5B6D06DC4B2}"/>
              </a:ext>
            </a:extLst>
          </p:cNvPr>
          <p:cNvSpPr>
            <a:spLocks noGrp="1"/>
          </p:cNvSpPr>
          <p:nvPr>
            <p:ph idx="1"/>
          </p:nvPr>
        </p:nvSpPr>
        <p:spPr/>
        <p:txBody>
          <a:bodyPr/>
          <a:lstStyle/>
          <a:p>
            <a:r>
              <a:rPr lang="en-US" dirty="0"/>
              <a:t>During declared emergencies, the County can secure an emergency contract for road failures that take place during the declared emergency timeframe.</a:t>
            </a:r>
          </a:p>
          <a:p>
            <a:endParaRPr lang="en-US" dirty="0"/>
          </a:p>
          <a:p>
            <a:r>
              <a:rPr lang="en-US" dirty="0"/>
              <a:t>The cost of the repairs would be charged to the Zone.</a:t>
            </a:r>
          </a:p>
          <a:p>
            <a:endParaRPr lang="en-US" dirty="0"/>
          </a:p>
          <a:p>
            <a:endParaRPr lang="en-US" dirty="0"/>
          </a:p>
          <a:p>
            <a:endParaRPr lang="en-US" dirty="0"/>
          </a:p>
        </p:txBody>
      </p:sp>
    </p:spTree>
    <p:extLst>
      <p:ext uri="{BB962C8B-B14F-4D97-AF65-F5344CB8AC3E}">
        <p14:creationId xmlns:p14="http://schemas.microsoft.com/office/powerpoint/2010/main" val="33015444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upcoming Dates</a:t>
            </a:r>
          </a:p>
        </p:txBody>
      </p:sp>
      <p:sp>
        <p:nvSpPr>
          <p:cNvPr id="3" name="Content Placeholder 2"/>
          <p:cNvSpPr>
            <a:spLocks noGrp="1"/>
          </p:cNvSpPr>
          <p:nvPr>
            <p:ph idx="1"/>
          </p:nvPr>
        </p:nvSpPr>
        <p:spPr>
          <a:xfrm>
            <a:off x="228600" y="1676400"/>
            <a:ext cx="8686800" cy="4876800"/>
          </a:xfrm>
        </p:spPr>
        <p:txBody>
          <a:bodyPr>
            <a:noAutofit/>
          </a:bodyPr>
          <a:lstStyle/>
          <a:p>
            <a:pPr marL="342900" lvl="2">
              <a:buClr>
                <a:schemeClr val="accent1"/>
              </a:buClr>
            </a:pPr>
            <a:r>
              <a:rPr lang="en-US" sz="2400" b="1" dirty="0"/>
              <a:t>November 5, 2024: Election Day</a:t>
            </a:r>
          </a:p>
          <a:p>
            <a:pPr marL="822960" lvl="3" indent="-342900">
              <a:buClr>
                <a:srgbClr val="FF0000"/>
              </a:buClr>
            </a:pPr>
            <a:r>
              <a:rPr lang="en-US" sz="2000" dirty="0"/>
              <a:t>9 zones have measures on the ballot</a:t>
            </a:r>
          </a:p>
          <a:p>
            <a:pPr marL="342900" lvl="2">
              <a:buClr>
                <a:schemeClr val="accent1"/>
              </a:buClr>
            </a:pPr>
            <a:r>
              <a:rPr lang="en-US" sz="2400" b="1" dirty="0"/>
              <a:t>December 10, 2024:</a:t>
            </a:r>
          </a:p>
          <a:p>
            <a:pPr marL="617220" lvl="2">
              <a:buClr>
                <a:srgbClr val="FF0000"/>
              </a:buClr>
            </a:pPr>
            <a:r>
              <a:rPr lang="en-US" sz="2000" dirty="0"/>
              <a:t>The Board will formalize the 2025 committee appointments and the roster will be posted on our website.</a:t>
            </a:r>
            <a:endParaRPr lang="en-US" b="1" dirty="0"/>
          </a:p>
          <a:p>
            <a:r>
              <a:rPr lang="en-US" b="1" dirty="0"/>
              <a:t>January 3, 2025:</a:t>
            </a:r>
          </a:p>
          <a:p>
            <a:pPr lvl="1"/>
            <a:r>
              <a:rPr lang="en-US" dirty="0"/>
              <a:t>FY 25/26 Budget Workbook &amp; Work Plan for 2025 Season Due</a:t>
            </a:r>
          </a:p>
          <a:p>
            <a:pPr marL="342900" lvl="1">
              <a:buClr>
                <a:schemeClr val="accent1"/>
              </a:buClr>
            </a:pPr>
            <a:r>
              <a:rPr lang="en-US" sz="2400" b="1" dirty="0"/>
              <a:t>July 31, 2025:</a:t>
            </a:r>
          </a:p>
          <a:p>
            <a:pPr marL="617220" lvl="2">
              <a:buClr>
                <a:srgbClr val="FF0000"/>
              </a:buClr>
            </a:pPr>
            <a:r>
              <a:rPr lang="en-US" sz="2000" dirty="0"/>
              <a:t>Any new committee appointees must submit the Ethics Training Certificate within 6 months.</a:t>
            </a:r>
          </a:p>
        </p:txBody>
      </p:sp>
    </p:spTree>
    <p:extLst>
      <p:ext uri="{BB962C8B-B14F-4D97-AF65-F5344CB8AC3E}">
        <p14:creationId xmlns:p14="http://schemas.microsoft.com/office/powerpoint/2010/main" val="18085465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4"/>
          <p:cNvSpPr>
            <a:spLocks noGrp="1" noChangeArrowheads="1"/>
          </p:cNvSpPr>
          <p:nvPr>
            <p:ph type="title"/>
          </p:nvPr>
        </p:nvSpPr>
        <p:spPr/>
        <p:txBody>
          <a:bodyPr>
            <a:normAutofit/>
          </a:bodyPr>
          <a:lstStyle/>
          <a:p>
            <a:r>
              <a:rPr lang="en-US" dirty="0"/>
              <a:t>Resources</a:t>
            </a:r>
            <a:endParaRPr lang="en-US" sz="2700" dirty="0"/>
          </a:p>
        </p:txBody>
      </p:sp>
      <p:sp>
        <p:nvSpPr>
          <p:cNvPr id="3" name="Content Placeholder 2"/>
          <p:cNvSpPr>
            <a:spLocks noGrp="1"/>
          </p:cNvSpPr>
          <p:nvPr>
            <p:ph idx="1"/>
          </p:nvPr>
        </p:nvSpPr>
        <p:spPr>
          <a:xfrm>
            <a:off x="152400" y="1600200"/>
            <a:ext cx="8839200" cy="5056572"/>
          </a:xfrm>
        </p:spPr>
        <p:txBody>
          <a:bodyPr>
            <a:normAutofit lnSpcReduction="10000"/>
          </a:bodyPr>
          <a:lstStyle/>
          <a:p>
            <a:r>
              <a:rPr lang="en-US" b="1" dirty="0"/>
              <a:t>Zone of Benefit and my email address: </a:t>
            </a:r>
            <a:r>
              <a:rPr lang="en-US" dirty="0"/>
              <a:t>	</a:t>
            </a:r>
          </a:p>
          <a:p>
            <a:pPr lvl="1"/>
            <a:r>
              <a:rPr lang="en-US" sz="2400" dirty="0">
                <a:solidFill>
                  <a:srgbClr val="0070C0"/>
                </a:solidFill>
                <a:hlinkClick r:id="rId3">
                  <a:extLst>
                    <a:ext uri="{A12FA001-AC4F-418D-AE19-62706E023703}">
                      <ahyp:hlinkClr xmlns:ahyp="http://schemas.microsoft.com/office/drawing/2018/hyperlinkcolor" val="tx"/>
                    </a:ext>
                  </a:extLst>
                </a:hlinkClick>
              </a:rPr>
              <a:t>zoneofbenefit@edcgov.us</a:t>
            </a:r>
            <a:endParaRPr lang="en-US" sz="2400" dirty="0">
              <a:solidFill>
                <a:srgbClr val="0070C0"/>
              </a:solidFill>
            </a:endParaRPr>
          </a:p>
          <a:p>
            <a:pPr lvl="1"/>
            <a:r>
              <a:rPr lang="en-US" sz="2400" dirty="0">
                <a:solidFill>
                  <a:srgbClr val="0070C0"/>
                </a:solidFill>
                <a:hlinkClick r:id="rId4">
                  <a:extLst>
                    <a:ext uri="{A12FA001-AC4F-418D-AE19-62706E023703}">
                      <ahyp:hlinkClr xmlns:ahyp="http://schemas.microsoft.com/office/drawing/2018/hyperlinkcolor" val="tx"/>
                    </a:ext>
                  </a:extLst>
                </a:hlinkClick>
              </a:rPr>
              <a:t>elizabeth.hess@edcgov.us</a:t>
            </a:r>
            <a:endParaRPr lang="en-US" sz="2400" dirty="0">
              <a:solidFill>
                <a:srgbClr val="0070C0"/>
              </a:solidFill>
            </a:endParaRPr>
          </a:p>
          <a:p>
            <a:pPr marL="411480" lvl="1" indent="0">
              <a:buNone/>
            </a:pPr>
            <a:endParaRPr lang="en-US" sz="2400" dirty="0"/>
          </a:p>
          <a:p>
            <a:r>
              <a:rPr lang="en-US" b="1" dirty="0"/>
              <a:t>Zone of Benefit Website: </a:t>
            </a:r>
            <a:r>
              <a:rPr lang="en-US" dirty="0">
                <a:solidFill>
                  <a:srgbClr val="0070C0"/>
                </a:solidFill>
                <a:hlinkClick r:id="rId5">
                  <a:extLst>
                    <a:ext uri="{A12FA001-AC4F-418D-AE19-62706E023703}">
                      <ahyp:hlinkClr xmlns:ahyp="http://schemas.microsoft.com/office/drawing/2018/hyperlinkcolor" val="tx"/>
                    </a:ext>
                  </a:extLst>
                </a:hlinkClick>
              </a:rPr>
              <a:t>https://www.eldoradocounty.ca.gov/Land-Use/Transportation/County-Service-Area-Zones-of-Benefit</a:t>
            </a:r>
            <a:endParaRPr lang="en-US" dirty="0">
              <a:solidFill>
                <a:srgbClr val="0070C0"/>
              </a:solidFill>
            </a:endParaRPr>
          </a:p>
          <a:p>
            <a:pPr marL="411480" lvl="1" indent="0">
              <a:buNone/>
            </a:pPr>
            <a:endParaRPr lang="en-US" sz="2400" b="1" dirty="0"/>
          </a:p>
          <a:p>
            <a:pPr marL="411480" lvl="1" indent="0">
              <a:buNone/>
            </a:pPr>
            <a:endParaRPr lang="en-US" sz="2400" b="1" dirty="0"/>
          </a:p>
          <a:p>
            <a:pPr marL="182880"/>
            <a:r>
              <a:rPr lang="en-US" b="1" dirty="0"/>
              <a:t>Online Local Ethics Training Website:</a:t>
            </a:r>
          </a:p>
          <a:p>
            <a:pPr marL="480060" lvl="1"/>
            <a:r>
              <a:rPr lang="en-US" dirty="0">
                <a:solidFill>
                  <a:srgbClr val="0070C0"/>
                </a:solidFill>
                <a:hlinkClick r:id="rId6">
                  <a:extLst>
                    <a:ext uri="{A12FA001-AC4F-418D-AE19-62706E023703}">
                      <ahyp:hlinkClr xmlns:ahyp="http://schemas.microsoft.com/office/drawing/2018/hyperlinkcolor" val="tx"/>
                    </a:ext>
                  </a:extLst>
                </a:hlinkClick>
              </a:rPr>
              <a:t>https://www.fppc.ca.gov/learn/public-officials-and-employees-rules-/ethics-training.html</a:t>
            </a:r>
            <a:endParaRPr lang="en-US" dirty="0">
              <a:solidFill>
                <a:srgbClr val="0070C0"/>
              </a:solidFill>
            </a:endParaRPr>
          </a:p>
        </p:txBody>
      </p:sp>
      <p:pic>
        <p:nvPicPr>
          <p:cNvPr id="4" name="Picture 3">
            <a:extLst>
              <a:ext uri="{FF2B5EF4-FFF2-40B4-BE49-F238E27FC236}">
                <a16:creationId xmlns:a16="http://schemas.microsoft.com/office/drawing/2014/main" id="{7A1EB7F4-8925-4DB2-B459-69BB4AAAFC41}"/>
              </a:ext>
            </a:extLst>
          </p:cNvPr>
          <p:cNvPicPr>
            <a:picLocks noChangeAspect="1"/>
          </p:cNvPicPr>
          <p:nvPr/>
        </p:nvPicPr>
        <p:blipFill>
          <a:blip r:embed="rId7"/>
          <a:stretch>
            <a:fillRect/>
          </a:stretch>
        </p:blipFill>
        <p:spPr>
          <a:xfrm>
            <a:off x="609600" y="4643688"/>
            <a:ext cx="2609850" cy="6381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General Q&amp;A</a:t>
            </a:r>
          </a:p>
        </p:txBody>
      </p:sp>
    </p:spTree>
    <p:extLst>
      <p:ext uri="{BB962C8B-B14F-4D97-AF65-F5344CB8AC3E}">
        <p14:creationId xmlns:p14="http://schemas.microsoft.com/office/powerpoint/2010/main" val="3338215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A0690A0-73C9-4170-A1C9-1D9DD5468D59}"/>
              </a:ext>
            </a:extLst>
          </p:cNvPr>
          <p:cNvSpPr>
            <a:spLocks noGrp="1"/>
          </p:cNvSpPr>
          <p:nvPr>
            <p:ph type="title"/>
          </p:nvPr>
        </p:nvSpPr>
        <p:spPr/>
        <p:txBody>
          <a:bodyPr/>
          <a:lstStyle/>
          <a:p>
            <a:r>
              <a:rPr lang="en-US" dirty="0"/>
              <a:t>ZONE CALENDAR</a:t>
            </a:r>
          </a:p>
        </p:txBody>
      </p:sp>
      <p:sp>
        <p:nvSpPr>
          <p:cNvPr id="3" name="Content Placeholder 2">
            <a:extLst>
              <a:ext uri="{FF2B5EF4-FFF2-40B4-BE49-F238E27FC236}">
                <a16:creationId xmlns:a16="http://schemas.microsoft.com/office/drawing/2014/main" id="{9CCF3B98-E109-43AA-8229-B3E2E544BD9F}"/>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E9A7BD9-F779-4FB8-ACD3-F2494C302D4A}"/>
              </a:ext>
            </a:extLst>
          </p:cNvPr>
          <p:cNvPicPr>
            <a:picLocks noChangeAspect="1"/>
          </p:cNvPicPr>
          <p:nvPr/>
        </p:nvPicPr>
        <p:blipFill>
          <a:blip r:embed="rId3"/>
          <a:stretch>
            <a:fillRect/>
          </a:stretch>
        </p:blipFill>
        <p:spPr>
          <a:xfrm>
            <a:off x="228600" y="1676400"/>
            <a:ext cx="8686800" cy="4917800"/>
          </a:xfrm>
          <a:prstGeom prst="rect">
            <a:avLst/>
          </a:prstGeom>
        </p:spPr>
      </p:pic>
    </p:spTree>
    <p:extLst>
      <p:ext uri="{BB962C8B-B14F-4D97-AF65-F5344CB8AC3E}">
        <p14:creationId xmlns:p14="http://schemas.microsoft.com/office/powerpoint/2010/main" val="2334857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09556-E971-4494-BD8C-113703CCD8B2}"/>
              </a:ext>
            </a:extLst>
          </p:cNvPr>
          <p:cNvSpPr>
            <a:spLocks noGrp="1"/>
          </p:cNvSpPr>
          <p:nvPr>
            <p:ph type="title"/>
          </p:nvPr>
        </p:nvSpPr>
        <p:spPr/>
        <p:txBody>
          <a:bodyPr/>
          <a:lstStyle/>
          <a:p>
            <a:r>
              <a:rPr lang="en-US" dirty="0"/>
              <a:t>Revenue timeframes</a:t>
            </a:r>
          </a:p>
        </p:txBody>
      </p:sp>
      <p:pic>
        <p:nvPicPr>
          <p:cNvPr id="4" name="Picture 3">
            <a:extLst>
              <a:ext uri="{FF2B5EF4-FFF2-40B4-BE49-F238E27FC236}">
                <a16:creationId xmlns:a16="http://schemas.microsoft.com/office/drawing/2014/main" id="{9960FD24-7CAC-47E8-89A0-C6461EF390D4}"/>
              </a:ext>
            </a:extLst>
          </p:cNvPr>
          <p:cNvPicPr>
            <a:picLocks noChangeAspect="1"/>
          </p:cNvPicPr>
          <p:nvPr/>
        </p:nvPicPr>
        <p:blipFill>
          <a:blip r:embed="rId3"/>
          <a:stretch>
            <a:fillRect/>
          </a:stretch>
        </p:blipFill>
        <p:spPr>
          <a:xfrm>
            <a:off x="182880" y="1752600"/>
            <a:ext cx="8778240" cy="4334842"/>
          </a:xfrm>
          <a:prstGeom prst="rect">
            <a:avLst/>
          </a:prstGeom>
        </p:spPr>
      </p:pic>
    </p:spTree>
    <p:extLst>
      <p:ext uri="{BB962C8B-B14F-4D97-AF65-F5344CB8AC3E}">
        <p14:creationId xmlns:p14="http://schemas.microsoft.com/office/powerpoint/2010/main" val="3352690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46" y="381000"/>
            <a:ext cx="8784566" cy="1143000"/>
          </a:xfrm>
        </p:spPr>
        <p:txBody>
          <a:bodyPr>
            <a:normAutofit/>
          </a:bodyPr>
          <a:lstStyle/>
          <a:p>
            <a:r>
              <a:rPr lang="en-US" dirty="0"/>
              <a:t>FY 23/24 Budget Review</a:t>
            </a:r>
          </a:p>
        </p:txBody>
      </p:sp>
      <p:pic>
        <p:nvPicPr>
          <p:cNvPr id="4" name="Picture 3">
            <a:extLst>
              <a:ext uri="{FF2B5EF4-FFF2-40B4-BE49-F238E27FC236}">
                <a16:creationId xmlns:a16="http://schemas.microsoft.com/office/drawing/2014/main" id="{2183FC48-8FA4-4A05-87B7-5A24EA9105B7}"/>
              </a:ext>
            </a:extLst>
          </p:cNvPr>
          <p:cNvPicPr>
            <a:picLocks noChangeAspect="1"/>
          </p:cNvPicPr>
          <p:nvPr/>
        </p:nvPicPr>
        <p:blipFill rotWithShape="1">
          <a:blip r:embed="rId3"/>
          <a:srcRect t="3082"/>
          <a:stretch/>
        </p:blipFill>
        <p:spPr>
          <a:xfrm>
            <a:off x="1116529" y="1828800"/>
            <a:ext cx="6858000" cy="4792891"/>
          </a:xfrm>
          <a:prstGeom prst="rect">
            <a:avLst/>
          </a:prstGeom>
        </p:spPr>
      </p:pic>
    </p:spTree>
    <p:extLst>
      <p:ext uri="{BB962C8B-B14F-4D97-AF65-F5344CB8AC3E}">
        <p14:creationId xmlns:p14="http://schemas.microsoft.com/office/powerpoint/2010/main" val="3343482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24800" cy="1143000"/>
          </a:xfrm>
        </p:spPr>
        <p:txBody>
          <a:bodyPr>
            <a:normAutofit fontScale="90000"/>
          </a:bodyPr>
          <a:lstStyle/>
          <a:p>
            <a:r>
              <a:rPr lang="en-US" dirty="0"/>
              <a:t>Strategic planning</a:t>
            </a:r>
            <a:br>
              <a:rPr lang="en-US" dirty="0"/>
            </a:br>
            <a:r>
              <a:rPr lang="en-US" sz="2700" dirty="0"/>
              <a:t>FY 25/26 budget &amp; 2025 Road Work Season</a:t>
            </a:r>
            <a:endParaRPr lang="en-US" dirty="0"/>
          </a:p>
        </p:txBody>
      </p:sp>
      <p:sp>
        <p:nvSpPr>
          <p:cNvPr id="3" name="Content Placeholder 2">
            <a:extLst>
              <a:ext uri="{FF2B5EF4-FFF2-40B4-BE49-F238E27FC236}">
                <a16:creationId xmlns:a16="http://schemas.microsoft.com/office/drawing/2014/main" id="{6227D1B1-BAFA-4392-9802-DEAB82E6E60F}"/>
              </a:ext>
            </a:extLst>
          </p:cNvPr>
          <p:cNvSpPr>
            <a:spLocks noGrp="1"/>
          </p:cNvSpPr>
          <p:nvPr>
            <p:ph idx="1"/>
          </p:nvPr>
        </p:nvSpPr>
        <p:spPr>
          <a:xfrm>
            <a:off x="457200" y="1752600"/>
            <a:ext cx="8229600" cy="4953000"/>
          </a:xfrm>
        </p:spPr>
        <p:txBody>
          <a:bodyPr>
            <a:normAutofit fontScale="47500" lnSpcReduction="20000"/>
          </a:bodyPr>
          <a:lstStyle/>
          <a:p>
            <a:r>
              <a:rPr lang="en-US" sz="4900" b="1" dirty="0"/>
              <a:t>Budget &amp; Work Plan Balancing Act</a:t>
            </a:r>
          </a:p>
          <a:p>
            <a:pPr marL="708660" lvl="3">
              <a:buClr>
                <a:srgbClr val="FF0000"/>
              </a:buClr>
            </a:pPr>
            <a:r>
              <a:rPr lang="en-US" sz="4900" dirty="0"/>
              <a:t>Consider the potential work for the 2025 road work season:</a:t>
            </a:r>
          </a:p>
          <a:p>
            <a:pPr lvl="2"/>
            <a:r>
              <a:rPr lang="en-US" sz="4900" dirty="0"/>
              <a:t>Reflect on Work Plan from prior year’s workbook</a:t>
            </a:r>
          </a:p>
          <a:p>
            <a:pPr lvl="2"/>
            <a:r>
              <a:rPr lang="en-US" sz="4900" dirty="0"/>
              <a:t>As determined during the zone’s Annual General Meeting</a:t>
            </a:r>
          </a:p>
          <a:p>
            <a:pPr lvl="2"/>
            <a:r>
              <a:rPr lang="en-US" sz="4900" dirty="0"/>
              <a:t>Concerning areas following storms</a:t>
            </a:r>
          </a:p>
          <a:p>
            <a:pPr marL="685800" lvl="2" indent="0">
              <a:buNone/>
            </a:pPr>
            <a:endParaRPr lang="en-US" sz="4900" dirty="0"/>
          </a:p>
          <a:p>
            <a:pPr marL="708660" lvl="3">
              <a:buClr>
                <a:srgbClr val="FF0000"/>
              </a:buClr>
            </a:pPr>
            <a:r>
              <a:rPr lang="en-US" sz="4900" dirty="0"/>
              <a:t>Develop maintenance and construction budgets to support the work desired.</a:t>
            </a:r>
          </a:p>
          <a:p>
            <a:pPr marL="480060" lvl="3" indent="0">
              <a:buClr>
                <a:srgbClr val="FF0000"/>
              </a:buClr>
              <a:buNone/>
            </a:pPr>
            <a:endParaRPr lang="en-US" sz="4900" dirty="0"/>
          </a:p>
          <a:p>
            <a:pPr marL="708660" lvl="3">
              <a:buClr>
                <a:srgbClr val="FF0000"/>
              </a:buClr>
            </a:pPr>
            <a:r>
              <a:rPr lang="en-US" sz="4900" dirty="0"/>
              <a:t>Review and budget any other expenditures.</a:t>
            </a:r>
          </a:p>
          <a:p>
            <a:pPr lvl="2"/>
            <a:r>
              <a:rPr lang="en-US" sz="4900" dirty="0"/>
              <a:t>Office supplies, room rentals, cold patch, etc.</a:t>
            </a:r>
          </a:p>
          <a:p>
            <a:pPr marL="480060" lvl="3" indent="0">
              <a:buClr>
                <a:srgbClr val="FF0000"/>
              </a:buClr>
              <a:buNone/>
            </a:pPr>
            <a:endParaRPr lang="en-US" sz="4900" dirty="0"/>
          </a:p>
          <a:p>
            <a:pPr marL="708660" lvl="3">
              <a:buClr>
                <a:schemeClr val="accent1"/>
              </a:buClr>
            </a:pPr>
            <a:endParaRPr lang="en-US" sz="2200" dirty="0"/>
          </a:p>
        </p:txBody>
      </p:sp>
    </p:spTree>
    <p:extLst>
      <p:ext uri="{BB962C8B-B14F-4D97-AF65-F5344CB8AC3E}">
        <p14:creationId xmlns:p14="http://schemas.microsoft.com/office/powerpoint/2010/main" val="984890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305800" cy="1143000"/>
          </a:xfrm>
        </p:spPr>
        <p:txBody>
          <a:bodyPr>
            <a:normAutofit/>
          </a:bodyPr>
          <a:lstStyle/>
          <a:p>
            <a:r>
              <a:rPr lang="en-US" dirty="0"/>
              <a:t>strategic planning</a:t>
            </a:r>
          </a:p>
        </p:txBody>
      </p:sp>
      <p:sp>
        <p:nvSpPr>
          <p:cNvPr id="3" name="Content Placeholder 2"/>
          <p:cNvSpPr>
            <a:spLocks noGrp="1"/>
          </p:cNvSpPr>
          <p:nvPr>
            <p:ph idx="1"/>
          </p:nvPr>
        </p:nvSpPr>
        <p:spPr>
          <a:xfrm>
            <a:off x="457200" y="1752600"/>
            <a:ext cx="8229600" cy="4876800"/>
          </a:xfrm>
        </p:spPr>
        <p:txBody>
          <a:bodyPr>
            <a:normAutofit/>
          </a:bodyPr>
          <a:lstStyle/>
          <a:p>
            <a:pPr marL="342900" lvl="3">
              <a:buClr>
                <a:schemeClr val="accent1"/>
              </a:buClr>
            </a:pPr>
            <a:r>
              <a:rPr lang="en-US" sz="2600" dirty="0"/>
              <a:t>Review Contingencies/Savings </a:t>
            </a:r>
          </a:p>
          <a:p>
            <a:pPr marL="708660" lvl="3">
              <a:buClr>
                <a:srgbClr val="FF0000"/>
              </a:buClr>
            </a:pPr>
            <a:r>
              <a:rPr lang="en-US" sz="2200" dirty="0"/>
              <a:t>Set money aside for future (large) projects as documented on the work plan’s long-term planning section</a:t>
            </a:r>
          </a:p>
          <a:p>
            <a:pPr marL="708660" lvl="3">
              <a:buClr>
                <a:srgbClr val="FF0000"/>
              </a:buClr>
            </a:pPr>
            <a:r>
              <a:rPr lang="en-US" sz="2200" dirty="0"/>
              <a:t>Zones without contingencies are strongly encouraged to establish a “safety net” that is equal to or greater than the budgeted County costs.</a:t>
            </a:r>
          </a:p>
          <a:p>
            <a:pPr marL="1165860" lvl="5">
              <a:buClr>
                <a:srgbClr val="FFC000"/>
              </a:buClr>
            </a:pPr>
            <a:r>
              <a:rPr lang="en-US" sz="2000" dirty="0"/>
              <a:t>Administrative costs can fluctuate from year to year due to a variety of factors including but not limited to:</a:t>
            </a:r>
          </a:p>
          <a:p>
            <a:pPr marL="1623060" lvl="7">
              <a:buClr>
                <a:srgbClr val="FFC000"/>
              </a:buClr>
            </a:pPr>
            <a:r>
              <a:rPr lang="en-US" sz="2000" dirty="0"/>
              <a:t>Contracts and work requests</a:t>
            </a:r>
          </a:p>
          <a:p>
            <a:pPr marL="1623060" lvl="7">
              <a:buClr>
                <a:srgbClr val="FFC000"/>
              </a:buClr>
            </a:pPr>
            <a:r>
              <a:rPr lang="en-US" sz="2000" dirty="0"/>
              <a:t>Legal matters </a:t>
            </a:r>
          </a:p>
          <a:p>
            <a:pPr marL="1623060" lvl="7">
              <a:buClr>
                <a:srgbClr val="FFC000"/>
              </a:buClr>
            </a:pPr>
            <a:r>
              <a:rPr lang="en-US" sz="2000" dirty="0"/>
              <a:t>Public records requests</a:t>
            </a:r>
          </a:p>
          <a:p>
            <a:pPr marL="1623060" lvl="7">
              <a:buClr>
                <a:srgbClr val="FFC000"/>
              </a:buClr>
            </a:pPr>
            <a:r>
              <a:rPr lang="en-US" sz="2000" dirty="0"/>
              <a:t>Correspondence with zone residents/committee</a:t>
            </a:r>
          </a:p>
          <a:p>
            <a:pPr marL="114300" indent="0">
              <a:buNone/>
            </a:pPr>
            <a:endParaRPr lang="en-US" dirty="0"/>
          </a:p>
        </p:txBody>
      </p:sp>
    </p:spTree>
    <p:extLst>
      <p:ext uri="{BB962C8B-B14F-4D97-AF65-F5344CB8AC3E}">
        <p14:creationId xmlns:p14="http://schemas.microsoft.com/office/powerpoint/2010/main" val="1349441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470B5F5-19D3-47FF-9A82-45B9C4EE33E4}"/>
              </a:ext>
            </a:extLst>
          </p:cNvPr>
          <p:cNvPicPr>
            <a:picLocks noChangeAspect="1"/>
          </p:cNvPicPr>
          <p:nvPr/>
        </p:nvPicPr>
        <p:blipFill rotWithShape="1">
          <a:blip r:embed="rId3"/>
          <a:srcRect t="354"/>
          <a:stretch/>
        </p:blipFill>
        <p:spPr>
          <a:xfrm>
            <a:off x="106680" y="761960"/>
            <a:ext cx="8961120" cy="6019840"/>
          </a:xfrm>
          <a:prstGeom prst="rect">
            <a:avLst/>
          </a:prstGeom>
        </p:spPr>
      </p:pic>
      <p:cxnSp>
        <p:nvCxnSpPr>
          <p:cNvPr id="9" name="Straight Arrow Connector 8"/>
          <p:cNvCxnSpPr>
            <a:cxnSpLocks/>
          </p:cNvCxnSpPr>
          <p:nvPr/>
        </p:nvCxnSpPr>
        <p:spPr>
          <a:xfrm>
            <a:off x="4191000" y="242888"/>
            <a:ext cx="0" cy="457200"/>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4" name="Rectangle 13">
            <a:extLst>
              <a:ext uri="{FF2B5EF4-FFF2-40B4-BE49-F238E27FC236}">
                <a16:creationId xmlns:a16="http://schemas.microsoft.com/office/drawing/2014/main" id="{78EE8C0D-1F86-4603-99F9-E596F87F3343}"/>
              </a:ext>
            </a:extLst>
          </p:cNvPr>
          <p:cNvSpPr/>
          <p:nvPr/>
        </p:nvSpPr>
        <p:spPr>
          <a:xfrm>
            <a:off x="4783414" y="5638800"/>
            <a:ext cx="4283530" cy="1081128"/>
          </a:xfrm>
          <a:prstGeom prst="rect">
            <a:avLst/>
          </a:prstGeom>
          <a:noFill/>
          <a:ln>
            <a:solidFill>
              <a:srgbClr val="00B05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9EC33BC8-7807-44CD-B5C3-3E097D1ABB2C}"/>
              </a:ext>
            </a:extLst>
          </p:cNvPr>
          <p:cNvCxnSpPr>
            <a:cxnSpLocks/>
          </p:cNvCxnSpPr>
          <p:nvPr/>
        </p:nvCxnSpPr>
        <p:spPr>
          <a:xfrm>
            <a:off x="7162800" y="5334000"/>
            <a:ext cx="685800" cy="0"/>
          </a:xfrm>
          <a:prstGeom prst="straightConnector1">
            <a:avLst/>
          </a:prstGeom>
          <a:ln w="38100">
            <a:solidFill>
              <a:srgbClr val="FF9900"/>
            </a:solidFill>
            <a:tailEnd type="triangle"/>
          </a:ln>
        </p:spPr>
        <p:style>
          <a:lnRef idx="1">
            <a:schemeClr val="accent2"/>
          </a:lnRef>
          <a:fillRef idx="0">
            <a:schemeClr val="accent2"/>
          </a:fillRef>
          <a:effectRef idx="0">
            <a:schemeClr val="accent2"/>
          </a:effectRef>
          <a:fontRef idx="minor">
            <a:schemeClr val="tx1"/>
          </a:fontRef>
        </p:style>
      </p:cxnSp>
      <p:sp>
        <p:nvSpPr>
          <p:cNvPr id="18" name="Rectangle 17">
            <a:extLst>
              <a:ext uri="{FF2B5EF4-FFF2-40B4-BE49-F238E27FC236}">
                <a16:creationId xmlns:a16="http://schemas.microsoft.com/office/drawing/2014/main" id="{E19271AA-D340-49E6-A23E-2F4AE551D030}"/>
              </a:ext>
            </a:extLst>
          </p:cNvPr>
          <p:cNvSpPr/>
          <p:nvPr/>
        </p:nvSpPr>
        <p:spPr>
          <a:xfrm>
            <a:off x="3466458" y="1283737"/>
            <a:ext cx="1280160" cy="2678663"/>
          </a:xfrm>
          <a:prstGeom prst="rect">
            <a:avLst/>
          </a:prstGeom>
          <a:noFill/>
          <a:ln w="28575">
            <a:solidFill>
              <a:srgbClr val="CF1FBA"/>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62E42AE-3C13-4DF6-9B0F-70CA2EA0C1E6}"/>
              </a:ext>
            </a:extLst>
          </p:cNvPr>
          <p:cNvSpPr/>
          <p:nvPr/>
        </p:nvSpPr>
        <p:spPr>
          <a:xfrm>
            <a:off x="6096000" y="2133479"/>
            <a:ext cx="810024" cy="1600200"/>
          </a:xfrm>
          <a:prstGeom prst="rect">
            <a:avLst/>
          </a:prstGeom>
          <a:noFill/>
          <a:ln>
            <a:solidFill>
              <a:srgbClr val="00B0F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9CB653A-7C46-5944-8662-7187E05E8E10}"/>
              </a:ext>
            </a:extLst>
          </p:cNvPr>
          <p:cNvSpPr/>
          <p:nvPr/>
        </p:nvSpPr>
        <p:spPr>
          <a:xfrm>
            <a:off x="2286772" y="4274124"/>
            <a:ext cx="2459845" cy="221676"/>
          </a:xfrm>
          <a:prstGeom prst="rect">
            <a:avLst/>
          </a:prstGeom>
          <a:noFill/>
          <a:ln w="28575">
            <a:solidFill>
              <a:srgbClr val="CF1FBA"/>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087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Work plan </a:t>
            </a:r>
            <a:br>
              <a:rPr lang="en-US" u="sng" dirty="0"/>
            </a:br>
            <a:r>
              <a:rPr lang="en-US" u="sng" dirty="0"/>
              <a:t>Road work season 2025</a:t>
            </a:r>
          </a:p>
        </p:txBody>
      </p:sp>
      <p:sp>
        <p:nvSpPr>
          <p:cNvPr id="3" name="Content Placeholder 2"/>
          <p:cNvSpPr>
            <a:spLocks noGrp="1"/>
          </p:cNvSpPr>
          <p:nvPr>
            <p:ph idx="1"/>
          </p:nvPr>
        </p:nvSpPr>
        <p:spPr/>
        <p:txBody>
          <a:bodyPr>
            <a:normAutofit fontScale="92500" lnSpcReduction="10000"/>
          </a:bodyPr>
          <a:lstStyle/>
          <a:p>
            <a:r>
              <a:rPr lang="en-US" sz="2800" dirty="0"/>
              <a:t>Document desired projects on the Work Plan page of the Budget Workbook. </a:t>
            </a:r>
          </a:p>
          <a:p>
            <a:pPr lvl="1"/>
            <a:r>
              <a:rPr lang="en-US" sz="2400" dirty="0"/>
              <a:t>Be sure to document long-term plans</a:t>
            </a:r>
          </a:p>
          <a:p>
            <a:pPr lvl="1"/>
            <a:r>
              <a:rPr lang="en-US" sz="2400" dirty="0"/>
              <a:t>Consider bringing a copy of the zone’s work plan to each meeting to share with any new residents</a:t>
            </a:r>
          </a:p>
          <a:p>
            <a:pPr marL="114300" indent="0">
              <a:buNone/>
            </a:pPr>
            <a:endParaRPr lang="en-US" sz="2800" dirty="0"/>
          </a:p>
          <a:p>
            <a:r>
              <a:rPr lang="en-US" sz="2800" dirty="0"/>
              <a:t>Net Balance is what you have available to spend on road work &amp; other expenses</a:t>
            </a:r>
          </a:p>
          <a:p>
            <a:pPr lvl="1"/>
            <a:r>
              <a:rPr lang="en-US" sz="2400" dirty="0"/>
              <a:t>Income less all Fixed Costs = Net Balance</a:t>
            </a:r>
          </a:p>
          <a:p>
            <a:pPr marL="411480" lvl="1" indent="0">
              <a:buNone/>
            </a:pPr>
            <a:endParaRPr lang="en-US" sz="2400" dirty="0"/>
          </a:p>
          <a:p>
            <a:r>
              <a:rPr lang="en-US" sz="2800" dirty="0"/>
              <a:t>Timing is everything; The earlier the better!</a:t>
            </a:r>
          </a:p>
          <a:p>
            <a:pPr marL="114300" indent="0">
              <a:buNone/>
            </a:pPr>
            <a:endParaRPr lang="en-US" sz="2800" dirty="0"/>
          </a:p>
          <a:p>
            <a:endParaRPr lang="en-US" dirty="0"/>
          </a:p>
        </p:txBody>
      </p:sp>
    </p:spTree>
    <p:extLst>
      <p:ext uri="{BB962C8B-B14F-4D97-AF65-F5344CB8AC3E}">
        <p14:creationId xmlns:p14="http://schemas.microsoft.com/office/powerpoint/2010/main" val="32893355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9427</TotalTime>
  <Words>1942</Words>
  <Application>Microsoft Office PowerPoint</Application>
  <PresentationFormat>On-screen Show (4:3)</PresentationFormat>
  <Paragraphs>251</Paragraphs>
  <Slides>29</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Book Antiqua</vt:lpstr>
      <vt:lpstr>Century Gothic</vt:lpstr>
      <vt:lpstr>Times New Roman</vt:lpstr>
      <vt:lpstr>Wingdings</vt:lpstr>
      <vt:lpstr>Apothecary</vt:lpstr>
      <vt:lpstr>Budgeting &amp; contracting workshop</vt:lpstr>
      <vt:lpstr>agenda</vt:lpstr>
      <vt:lpstr>ZONE CALENDAR</vt:lpstr>
      <vt:lpstr>Revenue timeframes</vt:lpstr>
      <vt:lpstr>FY 23/24 Budget Review</vt:lpstr>
      <vt:lpstr>Strategic planning FY 25/26 budget &amp; 2025 Road Work Season</vt:lpstr>
      <vt:lpstr>strategic planning</vt:lpstr>
      <vt:lpstr>PowerPoint Presentation</vt:lpstr>
      <vt:lpstr>Work plan  Road work season 2025</vt:lpstr>
      <vt:lpstr>Where is the Work plan?</vt:lpstr>
      <vt:lpstr>How to complete the work plan</vt:lpstr>
      <vt:lpstr>Budget deadline</vt:lpstr>
      <vt:lpstr>Purchasing and Contracting</vt:lpstr>
      <vt:lpstr>Purchasing  &amp; Contracting </vt:lpstr>
      <vt:lpstr>Purchasing</vt:lpstr>
      <vt:lpstr>PURCHASING</vt:lpstr>
      <vt:lpstr>Purchasing</vt:lpstr>
      <vt:lpstr>Volunteer Work Program</vt:lpstr>
      <vt:lpstr>Contracting</vt:lpstr>
      <vt:lpstr>Process overview:  on-call maintenance contract work</vt:lpstr>
      <vt:lpstr>Maintenance location worksheet</vt:lpstr>
      <vt:lpstr>On-call maintenance service worksheet</vt:lpstr>
      <vt:lpstr>Maintenance vs. construction</vt:lpstr>
      <vt:lpstr>Public Works Contracting</vt:lpstr>
      <vt:lpstr>separate contracts</vt:lpstr>
      <vt:lpstr>Emergency contracts</vt:lpstr>
      <vt:lpstr>Important upcoming Dates</vt:lpstr>
      <vt:lpstr>Resources</vt:lpstr>
      <vt:lpstr>General Q&amp;A</vt:lpstr>
    </vt:vector>
  </TitlesOfParts>
  <Company>El Dorado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EZangari</dc:creator>
  <cp:lastModifiedBy>Elizabeth Hess</cp:lastModifiedBy>
  <cp:revision>345</cp:revision>
  <cp:lastPrinted>2021-01-06T23:14:22Z</cp:lastPrinted>
  <dcterms:created xsi:type="dcterms:W3CDTF">2005-09-15T21:53:01Z</dcterms:created>
  <dcterms:modified xsi:type="dcterms:W3CDTF">2024-10-30T23:31:35Z</dcterms:modified>
</cp:coreProperties>
</file>