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4" r:id="rId1"/>
  </p:sldMasterIdLst>
  <p:notesMasterIdLst>
    <p:notesMasterId r:id="rId51"/>
  </p:notesMasterIdLst>
  <p:handoutMasterIdLst>
    <p:handoutMasterId r:id="rId52"/>
  </p:handoutMasterIdLst>
  <p:sldIdLst>
    <p:sldId id="323" r:id="rId2"/>
    <p:sldId id="257" r:id="rId3"/>
    <p:sldId id="283" r:id="rId4"/>
    <p:sldId id="334" r:id="rId5"/>
    <p:sldId id="335" r:id="rId6"/>
    <p:sldId id="337" r:id="rId7"/>
    <p:sldId id="336" r:id="rId8"/>
    <p:sldId id="375" r:id="rId9"/>
    <p:sldId id="339" r:id="rId10"/>
    <p:sldId id="357" r:id="rId11"/>
    <p:sldId id="340" r:id="rId12"/>
    <p:sldId id="265" r:id="rId13"/>
    <p:sldId id="344" r:id="rId14"/>
    <p:sldId id="355" r:id="rId15"/>
    <p:sldId id="324" r:id="rId16"/>
    <p:sldId id="325" r:id="rId17"/>
    <p:sldId id="327" r:id="rId18"/>
    <p:sldId id="377" r:id="rId19"/>
    <p:sldId id="378" r:id="rId20"/>
    <p:sldId id="376" r:id="rId21"/>
    <p:sldId id="328" r:id="rId22"/>
    <p:sldId id="381" r:id="rId23"/>
    <p:sldId id="382" r:id="rId24"/>
    <p:sldId id="326" r:id="rId25"/>
    <p:sldId id="330" r:id="rId26"/>
    <p:sldId id="351" r:id="rId27"/>
    <p:sldId id="356" r:id="rId28"/>
    <p:sldId id="395" r:id="rId29"/>
    <p:sldId id="331" r:id="rId30"/>
    <p:sldId id="362" r:id="rId31"/>
    <p:sldId id="374" r:id="rId32"/>
    <p:sldId id="383" r:id="rId33"/>
    <p:sldId id="387" r:id="rId34"/>
    <p:sldId id="388" r:id="rId35"/>
    <p:sldId id="390" r:id="rId36"/>
    <p:sldId id="391" r:id="rId37"/>
    <p:sldId id="392" r:id="rId38"/>
    <p:sldId id="393" r:id="rId39"/>
    <p:sldId id="394" r:id="rId40"/>
    <p:sldId id="278" r:id="rId41"/>
    <p:sldId id="319" r:id="rId42"/>
    <p:sldId id="370" r:id="rId43"/>
    <p:sldId id="371" r:id="rId44"/>
    <p:sldId id="373" r:id="rId45"/>
    <p:sldId id="384" r:id="rId46"/>
    <p:sldId id="365" r:id="rId47"/>
    <p:sldId id="363" r:id="rId48"/>
    <p:sldId id="285" r:id="rId49"/>
    <p:sldId id="364"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D755F2-D12F-4DA0-B028-4EBE83DA5201}">
          <p14:sldIdLst>
            <p14:sldId id="323"/>
            <p14:sldId id="257"/>
            <p14:sldId id="283"/>
            <p14:sldId id="334"/>
            <p14:sldId id="335"/>
            <p14:sldId id="337"/>
            <p14:sldId id="336"/>
            <p14:sldId id="375"/>
            <p14:sldId id="339"/>
            <p14:sldId id="357"/>
            <p14:sldId id="340"/>
            <p14:sldId id="265"/>
            <p14:sldId id="344"/>
            <p14:sldId id="355"/>
            <p14:sldId id="324"/>
            <p14:sldId id="325"/>
            <p14:sldId id="327"/>
            <p14:sldId id="377"/>
            <p14:sldId id="378"/>
            <p14:sldId id="376"/>
            <p14:sldId id="328"/>
            <p14:sldId id="381"/>
            <p14:sldId id="382"/>
            <p14:sldId id="326"/>
            <p14:sldId id="330"/>
            <p14:sldId id="351"/>
            <p14:sldId id="356"/>
            <p14:sldId id="395"/>
            <p14:sldId id="331"/>
            <p14:sldId id="362"/>
            <p14:sldId id="374"/>
            <p14:sldId id="383"/>
            <p14:sldId id="387"/>
            <p14:sldId id="388"/>
            <p14:sldId id="390"/>
            <p14:sldId id="391"/>
            <p14:sldId id="392"/>
            <p14:sldId id="393"/>
            <p14:sldId id="394"/>
            <p14:sldId id="278"/>
            <p14:sldId id="319"/>
            <p14:sldId id="370"/>
            <p14:sldId id="371"/>
            <p14:sldId id="373"/>
            <p14:sldId id="384"/>
            <p14:sldId id="365"/>
          </p14:sldIdLst>
        </p14:section>
        <p14:section name="Closing" id="{5A291664-B9D4-49F7-8D58-C5D944287147}">
          <p14:sldIdLst>
            <p14:sldId id="363"/>
            <p14:sldId id="285"/>
            <p14:sldId id="3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F1FBA"/>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80190" autoAdjust="0"/>
  </p:normalViewPr>
  <p:slideViewPr>
    <p:cSldViewPr>
      <p:cViewPr>
        <p:scale>
          <a:sx n="80" d="100"/>
          <a:sy n="80" d="100"/>
        </p:scale>
        <p:origin x="2664" y="28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6" d="100"/>
        <a:sy n="86" d="100"/>
      </p:scale>
      <p:origin x="0" y="0"/>
    </p:cViewPr>
  </p:sorterViewPr>
  <p:notesViewPr>
    <p:cSldViewPr>
      <p:cViewPr varScale="1">
        <p:scale>
          <a:sx n="82" d="100"/>
          <a:sy n="82" d="100"/>
        </p:scale>
        <p:origin x="3834" y="90"/>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1"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3789" eaLnBrk="1" hangingPunct="1">
              <a:defRPr sz="1200"/>
            </a:lvl1pPr>
          </a:lstStyle>
          <a:p>
            <a:endParaRPr lang="en-US" dirty="0"/>
          </a:p>
        </p:txBody>
      </p:sp>
      <p:sp>
        <p:nvSpPr>
          <p:cNvPr id="86019" name="Rectangle 3"/>
          <p:cNvSpPr>
            <a:spLocks noGrp="1" noChangeArrowheads="1"/>
          </p:cNvSpPr>
          <p:nvPr>
            <p:ph type="dt" sz="quarter" idx="1"/>
          </p:nvPr>
        </p:nvSpPr>
        <p:spPr bwMode="auto">
          <a:xfrm>
            <a:off x="3970135"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3789" eaLnBrk="1" hangingPunct="1">
              <a:defRPr sz="1200"/>
            </a:lvl1pPr>
          </a:lstStyle>
          <a:p>
            <a:endParaRPr lang="en-US" dirty="0"/>
          </a:p>
        </p:txBody>
      </p:sp>
      <p:sp>
        <p:nvSpPr>
          <p:cNvPr id="86020" name="Rectangle 4"/>
          <p:cNvSpPr>
            <a:spLocks noGrp="1" noChangeArrowheads="1"/>
          </p:cNvSpPr>
          <p:nvPr>
            <p:ph type="ftr" sz="quarter" idx="2"/>
          </p:nvPr>
        </p:nvSpPr>
        <p:spPr bwMode="auto">
          <a:xfrm>
            <a:off x="1"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3789" eaLnBrk="1" hangingPunct="1">
              <a:defRPr sz="1200"/>
            </a:lvl1pPr>
          </a:lstStyle>
          <a:p>
            <a:endParaRPr lang="en-US" dirty="0"/>
          </a:p>
        </p:txBody>
      </p:sp>
      <p:sp>
        <p:nvSpPr>
          <p:cNvPr id="86021" name="Rectangle 5"/>
          <p:cNvSpPr>
            <a:spLocks noGrp="1" noChangeArrowheads="1"/>
          </p:cNvSpPr>
          <p:nvPr>
            <p:ph type="sldNum" sz="quarter" idx="3"/>
          </p:nvPr>
        </p:nvSpPr>
        <p:spPr bwMode="auto">
          <a:xfrm>
            <a:off x="3970135"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3789" eaLnBrk="1" hangingPunct="1">
              <a:defRPr sz="1200"/>
            </a:lvl1pPr>
          </a:lstStyle>
          <a:p>
            <a:fld id="{AB0BE8DC-7A41-44CC-B05B-170FEAD5483A}" type="slidenum">
              <a:rPr lang="en-US"/>
              <a:pPr/>
              <a:t>‹#›</a:t>
            </a:fld>
            <a:endParaRPr lang="en-US" dirty="0"/>
          </a:p>
        </p:txBody>
      </p:sp>
    </p:spTree>
    <p:extLst>
      <p:ext uri="{BB962C8B-B14F-4D97-AF65-F5344CB8AC3E}">
        <p14:creationId xmlns:p14="http://schemas.microsoft.com/office/powerpoint/2010/main" val="21373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defTabSz="923789" eaLnBrk="1" hangingPunct="1">
              <a:defRPr sz="1200"/>
            </a:lvl1pPr>
          </a:lstStyle>
          <a:p>
            <a:endParaRPr lang="en-US" dirty="0"/>
          </a:p>
        </p:txBody>
      </p:sp>
      <p:sp>
        <p:nvSpPr>
          <p:cNvPr id="77827" name="Rectangle 3"/>
          <p:cNvSpPr>
            <a:spLocks noGrp="1" noChangeArrowheads="1"/>
          </p:cNvSpPr>
          <p:nvPr>
            <p:ph type="dt" idx="1"/>
          </p:nvPr>
        </p:nvSpPr>
        <p:spPr bwMode="auto">
          <a:xfrm>
            <a:off x="3970135"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lvl1pPr algn="r" defTabSz="923789" eaLnBrk="1" hangingPunct="1">
              <a:defRPr sz="1200"/>
            </a:lvl1pPr>
          </a:lstStyle>
          <a:p>
            <a:endParaRPr lang="en-US" dirty="0"/>
          </a:p>
        </p:txBody>
      </p:sp>
      <p:sp>
        <p:nvSpPr>
          <p:cNvPr id="77828"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701848" y="4416427"/>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30" name="Rectangle 6"/>
          <p:cNvSpPr>
            <a:spLocks noGrp="1" noChangeArrowheads="1"/>
          </p:cNvSpPr>
          <p:nvPr>
            <p:ph type="ftr" sz="quarter" idx="4"/>
          </p:nvPr>
        </p:nvSpPr>
        <p:spPr bwMode="auto">
          <a:xfrm>
            <a:off x="1"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defTabSz="923789" eaLnBrk="1" hangingPunct="1">
              <a:defRPr sz="1200"/>
            </a:lvl1pPr>
          </a:lstStyle>
          <a:p>
            <a:endParaRPr lang="en-US" dirty="0"/>
          </a:p>
        </p:txBody>
      </p:sp>
      <p:sp>
        <p:nvSpPr>
          <p:cNvPr id="77831" name="Rectangle 7"/>
          <p:cNvSpPr>
            <a:spLocks noGrp="1" noChangeArrowheads="1"/>
          </p:cNvSpPr>
          <p:nvPr>
            <p:ph type="sldNum" sz="quarter" idx="5"/>
          </p:nvPr>
        </p:nvSpPr>
        <p:spPr bwMode="auto">
          <a:xfrm>
            <a:off x="3970135"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2" tIns="46216" rIns="92432" bIns="46216" numCol="1" anchor="b" anchorCtr="0" compatLnSpc="1">
            <a:prstTxWarp prst="textNoShape">
              <a:avLst/>
            </a:prstTxWarp>
          </a:bodyPr>
          <a:lstStyle>
            <a:lvl1pPr algn="r" defTabSz="923789" eaLnBrk="1" hangingPunct="1">
              <a:defRPr sz="1200"/>
            </a:lvl1pPr>
          </a:lstStyle>
          <a:p>
            <a:fld id="{385859BC-BA92-4CDC-AB7E-84E2D9065A97}" type="slidenum">
              <a:rPr lang="en-US"/>
              <a:pPr/>
              <a:t>‹#›</a:t>
            </a:fld>
            <a:endParaRPr lang="en-US" dirty="0"/>
          </a:p>
        </p:txBody>
      </p:sp>
    </p:spTree>
    <p:extLst>
      <p:ext uri="{BB962C8B-B14F-4D97-AF65-F5344CB8AC3E}">
        <p14:creationId xmlns:p14="http://schemas.microsoft.com/office/powerpoint/2010/main" val="34271984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a:t>
            </a:fld>
            <a:endParaRPr lang="en-US" dirty="0"/>
          </a:p>
        </p:txBody>
      </p:sp>
    </p:spTree>
    <p:extLst>
      <p:ext uri="{BB962C8B-B14F-4D97-AF65-F5344CB8AC3E}">
        <p14:creationId xmlns:p14="http://schemas.microsoft.com/office/powerpoint/2010/main" val="129689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10</a:t>
            </a:fld>
            <a:endParaRPr lang="en-US" dirty="0"/>
          </a:p>
        </p:txBody>
      </p:sp>
    </p:spTree>
    <p:extLst>
      <p:ext uri="{BB962C8B-B14F-4D97-AF65-F5344CB8AC3E}">
        <p14:creationId xmlns:p14="http://schemas.microsoft.com/office/powerpoint/2010/main" val="35449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ADV COMM - OVERVIEW</a:t>
            </a:r>
          </a:p>
          <a:p>
            <a:r>
              <a:rPr lang="en-US" dirty="0"/>
              <a:t>The Key Contact is a designated Advisory Committee Member who serves as a liaison for discussing budget matters and coordinating work to be completed with County staff.</a:t>
            </a:r>
          </a:p>
          <a:p>
            <a:r>
              <a:rPr lang="en-US" dirty="0"/>
              <a:t>Advisory Committee Members shall provide </a:t>
            </a:r>
            <a:r>
              <a:rPr lang="en-US" i="0" dirty="0"/>
              <a:t>all</a:t>
            </a:r>
            <a:r>
              <a:rPr lang="en-US" i="1" dirty="0"/>
              <a:t> </a:t>
            </a:r>
            <a:r>
              <a:rPr lang="en-US" dirty="0"/>
              <a:t>residents in their zone with an equitable level of concern and attention.  </a:t>
            </a:r>
          </a:p>
          <a:p>
            <a:pPr defTabSz="914266">
              <a:defRPr/>
            </a:pPr>
            <a:r>
              <a:rPr lang="en-US" dirty="0"/>
              <a:t>Residents within a zone are encouraged to participate in all zone meetings and to work closely with their Advisory Committee.  </a:t>
            </a:r>
          </a:p>
          <a:p>
            <a:endParaRPr lang="en-US" dirty="0"/>
          </a:p>
        </p:txBody>
      </p:sp>
      <p:sp>
        <p:nvSpPr>
          <p:cNvPr id="4" name="Slide Number Placeholder 3"/>
          <p:cNvSpPr>
            <a:spLocks noGrp="1"/>
          </p:cNvSpPr>
          <p:nvPr>
            <p:ph type="sldNum" sz="quarter" idx="10"/>
          </p:nvPr>
        </p:nvSpPr>
        <p:spPr/>
        <p:txBody>
          <a:bodyPr/>
          <a:lstStyle/>
          <a:p>
            <a:fld id="{192EC228-0DB4-446F-AAE0-FAB5CD6D288D}" type="slidenum">
              <a:rPr lang="en-US" smtClean="0"/>
              <a:t>11</a:t>
            </a:fld>
            <a:endParaRPr lang="en-US" dirty="0"/>
          </a:p>
        </p:txBody>
      </p:sp>
    </p:spTree>
    <p:extLst>
      <p:ext uri="{BB962C8B-B14F-4D97-AF65-F5344CB8AC3E}">
        <p14:creationId xmlns:p14="http://schemas.microsoft.com/office/powerpoint/2010/main" val="87616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C4491-47C5-4164-A68F-9DD1FE9327EB}" type="slidenum">
              <a:rPr lang="en-US"/>
              <a:pPr/>
              <a:t>12</a:t>
            </a:fld>
            <a:endParaRPr lang="en-US" dirty="0"/>
          </a:p>
        </p:txBody>
      </p:sp>
      <p:sp>
        <p:nvSpPr>
          <p:cNvPr id="81922" name="Rectangle 2"/>
          <p:cNvSpPr>
            <a:spLocks noGrp="1" noRot="1" noChangeAspect="1" noChangeArrowheads="1" noTextEdit="1"/>
          </p:cNvSpPr>
          <p:nvPr>
            <p:ph type="sldImg"/>
          </p:nvPr>
        </p:nvSpPr>
        <p:spPr>
          <a:xfrm>
            <a:off x="1182688" y="696913"/>
            <a:ext cx="4646612" cy="3486150"/>
          </a:xfrm>
          <a:ln/>
        </p:spPr>
      </p:sp>
      <p:sp>
        <p:nvSpPr>
          <p:cNvPr id="819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C4491-47C5-4164-A68F-9DD1FE9327EB}" type="slidenum">
              <a:rPr lang="en-US"/>
              <a:pPr/>
              <a:t>13</a:t>
            </a:fld>
            <a:endParaRPr lang="en-US" dirty="0"/>
          </a:p>
        </p:txBody>
      </p:sp>
      <p:sp>
        <p:nvSpPr>
          <p:cNvPr id="81922" name="Rectangle 2"/>
          <p:cNvSpPr>
            <a:spLocks noGrp="1" noRot="1" noChangeAspect="1" noChangeArrowheads="1" noTextEdit="1"/>
          </p:cNvSpPr>
          <p:nvPr>
            <p:ph type="sldImg"/>
          </p:nvPr>
        </p:nvSpPr>
        <p:spPr>
          <a:xfrm>
            <a:off x="1182688" y="696913"/>
            <a:ext cx="4646612" cy="3486150"/>
          </a:xfrm>
          <a:ln/>
        </p:spPr>
      </p:sp>
      <p:sp>
        <p:nvSpPr>
          <p:cNvPr id="81923"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ADV COMM &amp; DOT RESPONSIBILITIES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Described further in the Policy</a:t>
            </a:r>
            <a:r>
              <a:rPr lang="en-US" baseline="0" dirty="0"/>
              <a:t> &amp; Procedure Guidelines &amp; Advisory Committee Manual.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On September 10, 2024, the Board of Supervisors approved the amended Program Guidelines and Advisory Committee Manual which includes bylaws.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All committee members should familiarize themselves with these documents.</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baseline="0" dirty="0"/>
              <a:t>ADV COMM MTG REQUIREMENTS</a:t>
            </a:r>
          </a:p>
          <a:p>
            <a:r>
              <a:rPr lang="en-US" baseline="0" dirty="0"/>
              <a:t>Consider keeping a copy of the bylaws on-hand during publicly noticed meetings should any procedural questions arise.  Contact the County with any specific questions.</a:t>
            </a:r>
          </a:p>
        </p:txBody>
      </p:sp>
      <p:sp>
        <p:nvSpPr>
          <p:cNvPr id="4" name="Slide Number Placeholder 3"/>
          <p:cNvSpPr>
            <a:spLocks noGrp="1"/>
          </p:cNvSpPr>
          <p:nvPr>
            <p:ph type="sldNum" sz="quarter" idx="10"/>
          </p:nvPr>
        </p:nvSpPr>
        <p:spPr/>
        <p:txBody>
          <a:bodyPr/>
          <a:lstStyle/>
          <a:p>
            <a:fld id="{385859BC-BA92-4CDC-AB7E-84E2D9065A97}" type="slidenum">
              <a:rPr lang="en-US" smtClean="0"/>
              <a:pPr/>
              <a:t>14</a:t>
            </a:fld>
            <a:endParaRPr lang="en-US" dirty="0"/>
          </a:p>
        </p:txBody>
      </p:sp>
    </p:spTree>
    <p:extLst>
      <p:ext uri="{BB962C8B-B14F-4D97-AF65-F5344CB8AC3E}">
        <p14:creationId xmlns:p14="http://schemas.microsoft.com/office/powerpoint/2010/main" val="129532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E1428E7A-0B57-4219-8F9A-F62CB44FAB19}" type="slidenum">
              <a:rPr lang="en-US" altLang="en-US"/>
              <a:pPr eaLnBrk="1" hangingPunct="1"/>
              <a:t>15</a:t>
            </a:fld>
            <a:endParaRPr lang="en-US" altLang="en-US" dirty="0"/>
          </a:p>
        </p:txBody>
      </p:sp>
      <p:sp>
        <p:nvSpPr>
          <p:cNvPr id="11267" name="Rectangle 2"/>
          <p:cNvSpPr>
            <a:spLocks noGrp="1" noRot="1" noChangeAspect="1" noChangeArrowheads="1" noTextEdit="1"/>
          </p:cNvSpPr>
          <p:nvPr>
            <p:ph type="sldImg"/>
          </p:nvPr>
        </p:nvSpPr>
        <p:spPr>
          <a:xfrm>
            <a:off x="1182688" y="696913"/>
            <a:ext cx="4646612" cy="3486150"/>
          </a:xfrm>
          <a:ln/>
        </p:spPr>
      </p:sp>
      <p:sp>
        <p:nvSpPr>
          <p:cNvPr id="11268" name="Rectangle 3"/>
          <p:cNvSpPr>
            <a:spLocks noGrp="1" noChangeArrowheads="1"/>
          </p:cNvSpPr>
          <p:nvPr>
            <p:ph type="body" idx="1"/>
          </p:nvPr>
        </p:nvSpPr>
        <p:spPr>
          <a:noFill/>
        </p:spPr>
        <p:txBody>
          <a:bodyPr/>
          <a:lstStyle/>
          <a:p>
            <a:pPr eaLnBrk="1" hangingPunct="1"/>
            <a:r>
              <a:rPr lang="en-US" altLang="en-US" dirty="0"/>
              <a:t>BROWN ACT</a:t>
            </a:r>
          </a:p>
          <a:p>
            <a:pPr eaLnBrk="1" hangingPunct="1"/>
            <a:r>
              <a:rPr lang="en-US" altLang="en-US" dirty="0"/>
              <a:t>Zones of benefit activities are funded with special taxes or benefit assessments collected through the County’s tax roll.  </a:t>
            </a:r>
          </a:p>
          <a:p>
            <a:pPr eaLnBrk="1" hangingPunct="1"/>
            <a:r>
              <a:rPr lang="en-US" altLang="en-US" dirty="0"/>
              <a:t>These funds are public monies, and decision</a:t>
            </a:r>
            <a:r>
              <a:rPr lang="en-US" altLang="en-US" baseline="0" dirty="0"/>
              <a:t> making (even recommendations) for</a:t>
            </a:r>
            <a:r>
              <a:rPr lang="en-US" altLang="en-US" dirty="0"/>
              <a:t> the use of public monies is business of the public, and therefore subject to the Brown Act.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74FDE55B-839D-48AB-BFDF-FA6B5F8E7874}" type="slidenum">
              <a:rPr lang="en-US" altLang="en-US"/>
              <a:pPr eaLnBrk="1" hangingPunct="1"/>
              <a:t>16</a:t>
            </a:fld>
            <a:endParaRPr lang="en-US" altLang="en-US" dirty="0"/>
          </a:p>
        </p:txBody>
      </p:sp>
      <p:sp>
        <p:nvSpPr>
          <p:cNvPr id="12291" name="Rectangle 2"/>
          <p:cNvSpPr>
            <a:spLocks noGrp="1" noRot="1" noChangeAspect="1" noChangeArrowheads="1" noTextEdit="1"/>
          </p:cNvSpPr>
          <p:nvPr>
            <p:ph type="sldImg"/>
          </p:nvPr>
        </p:nvSpPr>
        <p:spPr>
          <a:xfrm>
            <a:off x="1182688" y="696913"/>
            <a:ext cx="4646612" cy="3486150"/>
          </a:xfrm>
          <a:ln/>
        </p:spPr>
      </p:sp>
      <p:sp>
        <p:nvSpPr>
          <p:cNvPr id="12292" name="Rectangle 3"/>
          <p:cNvSpPr>
            <a:spLocks noGrp="1" noChangeArrowheads="1"/>
          </p:cNvSpPr>
          <p:nvPr>
            <p:ph type="body" idx="1"/>
          </p:nvPr>
        </p:nvSpPr>
        <p:spPr>
          <a:noFill/>
        </p:spPr>
        <p:txBody>
          <a:bodyPr/>
          <a:lstStyle/>
          <a:p>
            <a:pPr eaLnBrk="1" hangingPunct="1"/>
            <a:r>
              <a:rPr lang="en-US" altLang="en-US" dirty="0"/>
              <a:t>BROWN ACT REQUIREMENTS - MTGS</a:t>
            </a:r>
          </a:p>
          <a:p>
            <a:pPr eaLnBrk="1" hangingPunct="1"/>
            <a:r>
              <a:rPr lang="en-US" altLang="en-US" dirty="0"/>
              <a:t>Even though the committee may be discussing a limited scope of business in a limited area, the business is still public business.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B0DEBC07-A65F-49FB-BFA6-E3CE0961D850}" type="slidenum">
              <a:rPr lang="en-US" altLang="en-US"/>
              <a:pPr eaLnBrk="1" hangingPunct="1"/>
              <a:t>17</a:t>
            </a:fld>
            <a:endParaRPr lang="en-US" altLang="en-US" dirty="0"/>
          </a:p>
        </p:txBody>
      </p:sp>
      <p:sp>
        <p:nvSpPr>
          <p:cNvPr id="14339" name="Rectangle 2"/>
          <p:cNvSpPr>
            <a:spLocks noGrp="1" noRot="1" noChangeAspect="1" noChangeArrowheads="1" noTextEdit="1"/>
          </p:cNvSpPr>
          <p:nvPr>
            <p:ph type="sldImg"/>
          </p:nvPr>
        </p:nvSpPr>
        <p:spPr>
          <a:xfrm>
            <a:off x="1182688" y="696913"/>
            <a:ext cx="4646612" cy="3486150"/>
          </a:xfrm>
          <a:ln/>
        </p:spPr>
      </p:sp>
      <p:sp>
        <p:nvSpPr>
          <p:cNvPr id="14340" name="Rectangle 3"/>
          <p:cNvSpPr>
            <a:spLocks noGrp="1" noChangeArrowheads="1"/>
          </p:cNvSpPr>
          <p:nvPr>
            <p:ph type="body" idx="1"/>
          </p:nvPr>
        </p:nvSpPr>
        <p:spPr>
          <a:noFill/>
        </p:spPr>
        <p:txBody>
          <a:bodyPr/>
          <a:lstStyle/>
          <a:p>
            <a:pPr defTabSz="881390">
              <a:defRPr/>
            </a:pPr>
            <a:r>
              <a:rPr lang="en-US" altLang="en-US" dirty="0"/>
              <a:t>BROWN ACT REQ – RULES FOR MTGS</a:t>
            </a:r>
          </a:p>
          <a:p>
            <a:pPr defTabSz="881390">
              <a:defRPr/>
            </a:pPr>
            <a:r>
              <a:rPr lang="en-US" altLang="en-US" dirty="0"/>
              <a:t>All zone of benefit advisory committee meetings are open to the public at large, meaning anyone who may be interested in a zone’s business – even if they do not own property in the zone or live in the zone. </a:t>
            </a:r>
          </a:p>
          <a:p>
            <a:pPr eaLnBrk="1" hangingPunct="1"/>
            <a:endParaRPr lang="en-US" altLang="en-US" baseline="0" dirty="0"/>
          </a:p>
          <a:p>
            <a:pPr eaLnBrk="1" hangingPunct="1"/>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18</a:t>
            </a:fld>
            <a:endParaRPr lang="en-US" dirty="0"/>
          </a:p>
        </p:txBody>
      </p:sp>
    </p:spTree>
    <p:extLst>
      <p:ext uri="{BB962C8B-B14F-4D97-AF65-F5344CB8AC3E}">
        <p14:creationId xmlns:p14="http://schemas.microsoft.com/office/powerpoint/2010/main" val="3054540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a:t>PUBLIC COMMENT</a:t>
            </a:r>
          </a:p>
          <a:p>
            <a:pPr defTabSz="881390">
              <a:defRPr/>
            </a:pPr>
            <a:r>
              <a:rPr lang="en-US" altLang="en-US" dirty="0"/>
              <a:t>It is permissible, and strongly recommended, to include a time limit for each person registering public comment.  </a:t>
            </a:r>
          </a:p>
          <a:p>
            <a:pPr defTabSz="881390">
              <a:defRPr/>
            </a:pPr>
            <a:r>
              <a:rPr lang="en-US" altLang="en-US" dirty="0"/>
              <a:t>If action is considered</a:t>
            </a:r>
            <a:r>
              <a:rPr lang="en-US" altLang="en-US" baseline="0" dirty="0"/>
              <a:t> on an issue brought up in public forum, put it on the </a:t>
            </a:r>
            <a:r>
              <a:rPr lang="en-US" altLang="en-US" b="1" i="1" u="sng" baseline="0" dirty="0"/>
              <a:t>next</a:t>
            </a:r>
            <a:r>
              <a:rPr lang="en-US" altLang="en-US" baseline="0" dirty="0"/>
              <a:t> meeting agenda.</a:t>
            </a:r>
            <a:endParaRPr lang="en-US" altLang="en-US" dirty="0"/>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19</a:t>
            </a:fld>
            <a:endParaRPr lang="en-US" dirty="0"/>
          </a:p>
        </p:txBody>
      </p:sp>
    </p:spTree>
    <p:extLst>
      <p:ext uri="{BB962C8B-B14F-4D97-AF65-F5344CB8AC3E}">
        <p14:creationId xmlns:p14="http://schemas.microsoft.com/office/powerpoint/2010/main" val="1527241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2</a:t>
            </a:fld>
            <a:endParaRPr lang="en-US" dirty="0"/>
          </a:p>
        </p:txBody>
      </p:sp>
    </p:spTree>
    <p:extLst>
      <p:ext uri="{BB962C8B-B14F-4D97-AF65-F5344CB8AC3E}">
        <p14:creationId xmlns:p14="http://schemas.microsoft.com/office/powerpoint/2010/main" val="3648181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altLang="en-US" dirty="0"/>
              <a:t>SERIAL MEETINGS</a:t>
            </a:r>
          </a:p>
          <a:p>
            <a:pPr defTabSz="881390">
              <a:defRPr/>
            </a:pPr>
            <a:r>
              <a:rPr lang="en-US" altLang="en-US" dirty="0"/>
              <a:t>Incidental exchanges of emails or texts, even if through an intermediary or third party can become “accidental” serial meetings.  Best practice – do not discuss zone business among committee participants via email or texts.  </a:t>
            </a:r>
          </a:p>
          <a:p>
            <a:r>
              <a:rPr lang="en-US" sz="1200" dirty="0"/>
              <a:t>However, it</a:t>
            </a:r>
            <a:r>
              <a:rPr lang="en-US" sz="1200" baseline="0" dirty="0"/>
              <a:t> is permissible for each member of a committee to send an individual message to a point of contact for consensus of a meeting time and date.</a:t>
            </a:r>
          </a:p>
          <a:p>
            <a:r>
              <a:rPr lang="en-US" sz="1200" baseline="0" dirty="0"/>
              <a:t>Use caution when sending emails and send the email to yourself with a blind-copy to the other members.  This ensures no one can reply all on the thread.</a:t>
            </a:r>
          </a:p>
          <a:p>
            <a:pPr defTabSz="881390">
              <a:defRPr/>
            </a:pPr>
            <a:r>
              <a:rPr lang="en-US" altLang="en-US" dirty="0"/>
              <a:t>Contact zoneofbenefit@edcgov.us if you have additional questions about serial meetings.  </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20</a:t>
            </a:fld>
            <a:endParaRPr lang="en-US" dirty="0"/>
          </a:p>
        </p:txBody>
      </p:sp>
    </p:spTree>
    <p:extLst>
      <p:ext uri="{BB962C8B-B14F-4D97-AF65-F5344CB8AC3E}">
        <p14:creationId xmlns:p14="http://schemas.microsoft.com/office/powerpoint/2010/main" val="1867365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250F5FCA-A628-4DAE-BD9E-34F0D2F8E279}" type="slidenum">
              <a:rPr lang="en-US" altLang="en-US"/>
              <a:pPr eaLnBrk="1" hangingPunct="1"/>
              <a:t>21</a:t>
            </a:fld>
            <a:endParaRPr lang="en-US" altLang="en-US" dirty="0"/>
          </a:p>
        </p:txBody>
      </p:sp>
      <p:sp>
        <p:nvSpPr>
          <p:cNvPr id="15363" name="Rectangle 2"/>
          <p:cNvSpPr>
            <a:spLocks noGrp="1" noRot="1" noChangeAspect="1" noChangeArrowheads="1" noTextEdit="1"/>
          </p:cNvSpPr>
          <p:nvPr>
            <p:ph type="sldImg"/>
          </p:nvPr>
        </p:nvSpPr>
        <p:spPr>
          <a:xfrm>
            <a:off x="1182688" y="696913"/>
            <a:ext cx="4646612" cy="3486150"/>
          </a:xfrm>
          <a:ln/>
        </p:spPr>
      </p:sp>
      <p:sp>
        <p:nvSpPr>
          <p:cNvPr id="15364" name="Rectangle 3"/>
          <p:cNvSpPr>
            <a:spLocks noGrp="1" noChangeArrowheads="1"/>
          </p:cNvSpPr>
          <p:nvPr>
            <p:ph type="body" idx="1"/>
          </p:nvPr>
        </p:nvSpPr>
        <p:spPr>
          <a:noFill/>
        </p:spPr>
        <p:txBody>
          <a:bodyPr/>
          <a:lstStyle/>
          <a:p>
            <a:pPr eaLnBrk="1" hangingPunct="1"/>
            <a:r>
              <a:rPr lang="en-US" altLang="en-US" b="0" baseline="0" dirty="0"/>
              <a:t>BROWN ACT REQ – DOCUMENTATION</a:t>
            </a:r>
          </a:p>
          <a:p>
            <a:pPr eaLnBrk="1" hangingPunct="1"/>
            <a:r>
              <a:rPr lang="en-US" altLang="en-US" b="0" baseline="0" dirty="0"/>
              <a:t>Both Agendas and Minutes, and any attachments to them, are public records and must be promptly made available to the public.  </a:t>
            </a:r>
          </a:p>
          <a:p>
            <a:pPr eaLnBrk="1" hangingPunct="1"/>
            <a:r>
              <a:rPr lang="en-US" altLang="en-US" b="0" baseline="0" dirty="0"/>
              <a:t>The County is the custodian of records for the zones on behalf of the Board.  </a:t>
            </a:r>
          </a:p>
          <a:p>
            <a:pPr eaLnBrk="1" hangingPunct="1"/>
            <a:endParaRPr lang="en-US" altLang="en-US" baseline="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Agenda – Use the template and keep it simple.</a:t>
            </a:r>
          </a:p>
          <a:p>
            <a:r>
              <a:rPr lang="en-US" dirty="0"/>
              <a:t>A location address must be provided.</a:t>
            </a:r>
          </a:p>
          <a:p>
            <a:r>
              <a:rPr lang="en-US" dirty="0"/>
              <a:t>The ADA statement must be included exactly as worded.</a:t>
            </a:r>
          </a:p>
          <a:p>
            <a:r>
              <a:rPr lang="en-US" dirty="0"/>
              <a:t>Public Comment must be allowed for every action item.</a:t>
            </a:r>
          </a:p>
          <a:p>
            <a:r>
              <a:rPr lang="en-US" i="1" dirty="0"/>
              <a:t>*Note:  Additions to Agenda removed.  Unless a true emergency arises, items may not be added to an already posted Agenda.</a:t>
            </a:r>
          </a:p>
        </p:txBody>
      </p:sp>
      <p:sp>
        <p:nvSpPr>
          <p:cNvPr id="4" name="Slide Number Placeholder 3"/>
          <p:cNvSpPr>
            <a:spLocks noGrp="1"/>
          </p:cNvSpPr>
          <p:nvPr>
            <p:ph type="sldNum" sz="quarter" idx="5"/>
          </p:nvPr>
        </p:nvSpPr>
        <p:spPr/>
        <p:txBody>
          <a:bodyPr/>
          <a:lstStyle/>
          <a:p>
            <a:fld id="{385859BC-BA92-4CDC-AB7E-84E2D9065A97}" type="slidenum">
              <a:rPr lang="en-US" smtClean="0"/>
              <a:pPr/>
              <a:t>22</a:t>
            </a:fld>
            <a:endParaRPr lang="en-US" dirty="0"/>
          </a:p>
        </p:txBody>
      </p:sp>
    </p:spTree>
    <p:extLst>
      <p:ext uri="{BB962C8B-B14F-4D97-AF65-F5344CB8AC3E}">
        <p14:creationId xmlns:p14="http://schemas.microsoft.com/office/powerpoint/2010/main" val="3535236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Minutes - Objectively note actions taken or decisions made on the approved agenda.</a:t>
            </a:r>
          </a:p>
          <a:p>
            <a:pPr defTabSz="881390">
              <a:defRPr/>
            </a:pPr>
            <a:r>
              <a:rPr lang="en-US" dirty="0"/>
              <a:t>Minutes should not include long paragraphs; Be concise and clear.</a:t>
            </a:r>
          </a:p>
          <a:p>
            <a:pPr defTabSz="881390">
              <a:defRPr/>
            </a:pPr>
            <a:r>
              <a:rPr lang="en-US" altLang="en-US" baseline="0" dirty="0"/>
              <a:t>Minutes should</a:t>
            </a:r>
            <a:r>
              <a:rPr lang="en-US" altLang="en-US" dirty="0"/>
              <a:t> not be used as a forum for registering opinions or complaints.</a:t>
            </a:r>
          </a:p>
          <a:p>
            <a:pPr defTabSz="914266">
              <a:defRPr/>
            </a:pPr>
            <a:r>
              <a:rPr lang="en-US" altLang="en-US" baseline="0" dirty="0"/>
              <a:t>A draft version of the minutes should be provided to the County </a:t>
            </a:r>
            <a:r>
              <a:rPr lang="en-US" altLang="en-US" u="sng" baseline="0" dirty="0"/>
              <a:t>within a week </a:t>
            </a:r>
            <a:r>
              <a:rPr lang="en-US" altLang="en-US" baseline="0" dirty="0"/>
              <a:t>of each meeting, followed by the final version approved at a subsequent meeting.</a:t>
            </a:r>
          </a:p>
          <a:p>
            <a:pPr defTabSz="881390">
              <a:defRPr/>
            </a:pPr>
            <a:r>
              <a:rPr lang="en-US" altLang="en-US" b="1" i="1" dirty="0"/>
              <a:t>Remember, these become public record and any member of the public has a right to review such documents, including the zone’s budget.</a:t>
            </a:r>
          </a:p>
          <a:p>
            <a:endParaRPr lang="en-US" dirty="0"/>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23</a:t>
            </a:fld>
            <a:endParaRPr lang="en-US" dirty="0"/>
          </a:p>
        </p:txBody>
      </p:sp>
    </p:spTree>
    <p:extLst>
      <p:ext uri="{BB962C8B-B14F-4D97-AF65-F5344CB8AC3E}">
        <p14:creationId xmlns:p14="http://schemas.microsoft.com/office/powerpoint/2010/main" val="4005827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BDDB1202-2BB7-4E7F-B051-CE9A2879D8E6}" type="slidenum">
              <a:rPr lang="en-US" altLang="en-US"/>
              <a:pPr eaLnBrk="1" hangingPunct="1"/>
              <a:t>24</a:t>
            </a:fld>
            <a:endParaRPr lang="en-US" altLang="en-US" dirty="0"/>
          </a:p>
        </p:txBody>
      </p:sp>
      <p:sp>
        <p:nvSpPr>
          <p:cNvPr id="13315" name="Rectangle 2"/>
          <p:cNvSpPr>
            <a:spLocks noGrp="1" noRot="1" noChangeAspect="1" noChangeArrowheads="1" noTextEdit="1"/>
          </p:cNvSpPr>
          <p:nvPr>
            <p:ph type="sldImg"/>
          </p:nvPr>
        </p:nvSpPr>
        <p:spPr>
          <a:xfrm>
            <a:off x="1182688" y="696913"/>
            <a:ext cx="4646612" cy="3486150"/>
          </a:xfrm>
          <a:ln/>
        </p:spPr>
      </p:sp>
      <p:sp>
        <p:nvSpPr>
          <p:cNvPr id="13316" name="Rectangle 3"/>
          <p:cNvSpPr>
            <a:spLocks noGrp="1" noChangeArrowheads="1"/>
          </p:cNvSpPr>
          <p:nvPr>
            <p:ph type="body" idx="1"/>
          </p:nvPr>
        </p:nvSpPr>
        <p:spPr>
          <a:noFill/>
        </p:spPr>
        <p:txBody>
          <a:bodyPr/>
          <a:lstStyle/>
          <a:p>
            <a:pPr defTabSz="914266">
              <a:defRPr/>
            </a:pPr>
            <a:r>
              <a:rPr lang="en-US" altLang="en-US" b="0" dirty="0"/>
              <a:t>BROWN ACT REQ - NOTICING</a:t>
            </a:r>
          </a:p>
          <a:p>
            <a:pPr defTabSz="914266">
              <a:defRPr/>
            </a:pPr>
            <a:r>
              <a:rPr lang="en-US" altLang="en-US" b="0" dirty="0"/>
              <a:t>Postings should be in the same conspicuous location(s) each time.</a:t>
            </a:r>
          </a:p>
          <a:p>
            <a:pPr eaLnBrk="1" hangingPunct="1"/>
            <a:r>
              <a:rPr lang="en-US" altLang="en-US" baseline="0" dirty="0"/>
              <a:t>These are the minimum requirements.  It may be your zone’s practice to mail notices to everyone two weeks or so before a general meeting.  </a:t>
            </a:r>
            <a:endParaRPr lang="en-US" altLang="en-US" dirty="0"/>
          </a:p>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6955" indent="-291136" eaLnBrk="0" hangingPunct="0">
              <a:defRPr>
                <a:solidFill>
                  <a:schemeClr val="tx1"/>
                </a:solidFill>
                <a:latin typeface="Arial" charset="0"/>
              </a:defRPr>
            </a:lvl2pPr>
            <a:lvl3pPr marL="1164546" indent="-232909" eaLnBrk="0" hangingPunct="0">
              <a:defRPr>
                <a:solidFill>
                  <a:schemeClr val="tx1"/>
                </a:solidFill>
                <a:latin typeface="Arial" charset="0"/>
              </a:defRPr>
            </a:lvl3pPr>
            <a:lvl4pPr marL="1630366" indent="-232909" eaLnBrk="0" hangingPunct="0">
              <a:defRPr>
                <a:solidFill>
                  <a:schemeClr val="tx1"/>
                </a:solidFill>
                <a:latin typeface="Arial" charset="0"/>
              </a:defRPr>
            </a:lvl4pPr>
            <a:lvl5pPr marL="2096184" indent="-232909" eaLnBrk="0" hangingPunct="0">
              <a:defRPr>
                <a:solidFill>
                  <a:schemeClr val="tx1"/>
                </a:solidFill>
                <a:latin typeface="Arial" charset="0"/>
              </a:defRPr>
            </a:lvl5pPr>
            <a:lvl6pPr marL="2562002" indent="-232909" eaLnBrk="0" fontAlgn="base" hangingPunct="0">
              <a:spcBef>
                <a:spcPct val="0"/>
              </a:spcBef>
              <a:spcAft>
                <a:spcPct val="0"/>
              </a:spcAft>
              <a:defRPr>
                <a:solidFill>
                  <a:schemeClr val="tx1"/>
                </a:solidFill>
                <a:latin typeface="Arial" charset="0"/>
              </a:defRPr>
            </a:lvl6pPr>
            <a:lvl7pPr marL="3027820" indent="-232909" eaLnBrk="0" fontAlgn="base" hangingPunct="0">
              <a:spcBef>
                <a:spcPct val="0"/>
              </a:spcBef>
              <a:spcAft>
                <a:spcPct val="0"/>
              </a:spcAft>
              <a:defRPr>
                <a:solidFill>
                  <a:schemeClr val="tx1"/>
                </a:solidFill>
                <a:latin typeface="Arial" charset="0"/>
              </a:defRPr>
            </a:lvl7pPr>
            <a:lvl8pPr marL="3493639" indent="-232909" eaLnBrk="0" fontAlgn="base" hangingPunct="0">
              <a:spcBef>
                <a:spcPct val="0"/>
              </a:spcBef>
              <a:spcAft>
                <a:spcPct val="0"/>
              </a:spcAft>
              <a:defRPr>
                <a:solidFill>
                  <a:schemeClr val="tx1"/>
                </a:solidFill>
                <a:latin typeface="Arial" charset="0"/>
              </a:defRPr>
            </a:lvl8pPr>
            <a:lvl9pPr marL="3959457" indent="-232909" eaLnBrk="0" fontAlgn="base" hangingPunct="0">
              <a:spcBef>
                <a:spcPct val="0"/>
              </a:spcBef>
              <a:spcAft>
                <a:spcPct val="0"/>
              </a:spcAft>
              <a:defRPr>
                <a:solidFill>
                  <a:schemeClr val="tx1"/>
                </a:solidFill>
                <a:latin typeface="Arial" charset="0"/>
              </a:defRPr>
            </a:lvl9pPr>
          </a:lstStyle>
          <a:p>
            <a:pPr eaLnBrk="1" hangingPunct="1"/>
            <a:fld id="{927784F4-0F3C-491E-B2AE-20A9E3266519}" type="slidenum">
              <a:rPr lang="en-US" altLang="en-US"/>
              <a:pPr eaLnBrk="1" hangingPunct="1"/>
              <a:t>25</a:t>
            </a:fld>
            <a:endParaRPr lang="en-US" altLang="en-US" dirty="0"/>
          </a:p>
        </p:txBody>
      </p:sp>
      <p:sp>
        <p:nvSpPr>
          <p:cNvPr id="17411" name="Rectangle 2"/>
          <p:cNvSpPr>
            <a:spLocks noGrp="1" noRot="1" noChangeAspect="1" noChangeArrowheads="1" noTextEdit="1"/>
          </p:cNvSpPr>
          <p:nvPr>
            <p:ph type="sldImg"/>
          </p:nvPr>
        </p:nvSpPr>
        <p:spPr>
          <a:xfrm>
            <a:off x="1182688" y="696913"/>
            <a:ext cx="4646612" cy="3486150"/>
          </a:xfrm>
          <a:ln/>
        </p:spPr>
      </p:sp>
      <p:sp>
        <p:nvSpPr>
          <p:cNvPr id="17412" name="Rectangle 3"/>
          <p:cNvSpPr>
            <a:spLocks noGrp="1" noChangeArrowheads="1"/>
          </p:cNvSpPr>
          <p:nvPr>
            <p:ph type="body" idx="1"/>
          </p:nvPr>
        </p:nvSpPr>
        <p:spPr>
          <a:noFill/>
        </p:spPr>
        <p:txBody>
          <a:bodyPr/>
          <a:lstStyle/>
          <a:p>
            <a:pPr eaLnBrk="1" hangingPunct="1"/>
            <a:endParaRPr lang="en-US" altLang="en-US" baseline="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defTabSz="881390">
              <a:defRPr/>
            </a:pPr>
            <a:r>
              <a:rPr lang="en-US" dirty="0"/>
              <a:t>DON’T…</a:t>
            </a:r>
          </a:p>
          <a:p>
            <a:pPr defTabSz="881390">
              <a:defRPr/>
            </a:pPr>
            <a:r>
              <a:rPr lang="en-US" dirty="0"/>
              <a:t>Public Servants must maintain a high standard of ethical conduct to promotes public confidence that public officials’ actions are motivated solely by the public’s interests.</a:t>
            </a:r>
          </a:p>
        </p:txBody>
      </p:sp>
      <p:sp>
        <p:nvSpPr>
          <p:cNvPr id="4" name="Slide Number Placeholder 3"/>
          <p:cNvSpPr>
            <a:spLocks noGrp="1"/>
          </p:cNvSpPr>
          <p:nvPr>
            <p:ph type="sldNum" sz="quarter" idx="10"/>
          </p:nvPr>
        </p:nvSpPr>
        <p:spPr/>
        <p:txBody>
          <a:bodyPr/>
          <a:lstStyle/>
          <a:p>
            <a:fld id="{385859BC-BA92-4CDC-AB7E-84E2D9065A97}" type="slidenum">
              <a:rPr lang="en-US" smtClean="0"/>
              <a:pPr/>
              <a:t>26</a:t>
            </a:fld>
            <a:endParaRPr lang="en-US" dirty="0"/>
          </a:p>
        </p:txBody>
      </p:sp>
    </p:spTree>
    <p:extLst>
      <p:ext uri="{BB962C8B-B14F-4D97-AF65-F5344CB8AC3E}">
        <p14:creationId xmlns:p14="http://schemas.microsoft.com/office/powerpoint/2010/main" val="16214048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sz="1200" dirty="0"/>
              <a:t>DO…</a:t>
            </a:r>
          </a:p>
          <a:p>
            <a:r>
              <a:rPr lang="en-US" sz="1200" dirty="0"/>
              <a:t>It</a:t>
            </a:r>
            <a:r>
              <a:rPr lang="en-US" sz="1200" baseline="0" dirty="0"/>
              <a:t> is permissible for each member of a committee to send an individual message to a point of contact for consensus of a meeting time and date.</a:t>
            </a:r>
          </a:p>
          <a:p>
            <a:r>
              <a:rPr lang="en-US" sz="1200" baseline="0" dirty="0"/>
              <a:t>Use caution when sending emails and send the email to yourself with a blind-copy to the other members.  This ensures no one can reply all on the thread.</a:t>
            </a:r>
          </a:p>
          <a:p>
            <a:endParaRPr lang="en-US" baseline="0"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27</a:t>
            </a:fld>
            <a:endParaRPr lang="en-US" dirty="0"/>
          </a:p>
        </p:txBody>
      </p:sp>
    </p:spTree>
    <p:extLst>
      <p:ext uri="{BB962C8B-B14F-4D97-AF65-F5344CB8AC3E}">
        <p14:creationId xmlns:p14="http://schemas.microsoft.com/office/powerpoint/2010/main" val="3130454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ENGAGEMENT</a:t>
            </a:r>
          </a:p>
          <a:p>
            <a:r>
              <a:rPr lang="en-US" dirty="0"/>
              <a:t>Building trust with the community and encouraging folks to get involved is a key factor toward having a successful and effective zone of benefit.</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28</a:t>
            </a:fld>
            <a:endParaRPr lang="en-US" dirty="0"/>
          </a:p>
        </p:txBody>
      </p:sp>
    </p:spTree>
    <p:extLst>
      <p:ext uri="{BB962C8B-B14F-4D97-AF65-F5344CB8AC3E}">
        <p14:creationId xmlns:p14="http://schemas.microsoft.com/office/powerpoint/2010/main" val="3923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b="0" baseline="0" dirty="0"/>
              <a:t>ETHICS TRAINING</a:t>
            </a:r>
          </a:p>
          <a:p>
            <a:r>
              <a:rPr lang="en-US" b="0" baseline="0" dirty="0"/>
              <a:t>The Ralph M. Brown Act is part of the curriculum; however, additional topics apply. </a:t>
            </a:r>
          </a:p>
          <a:p>
            <a:r>
              <a:rPr lang="en-US" b="0" i="0" baseline="0" dirty="0"/>
              <a:t>For example, did you know it is not appropriate for more than one person per household to serve on the same committee?  To avoid accidental meetings, and weighting representation of the property owners and residents, only one member per household should be on the committee.</a:t>
            </a:r>
          </a:p>
        </p:txBody>
      </p:sp>
      <p:sp>
        <p:nvSpPr>
          <p:cNvPr id="4" name="Slide Number Placeholder 3"/>
          <p:cNvSpPr>
            <a:spLocks noGrp="1"/>
          </p:cNvSpPr>
          <p:nvPr>
            <p:ph type="sldNum" sz="quarter" idx="10"/>
          </p:nvPr>
        </p:nvSpPr>
        <p:spPr/>
        <p:txBody>
          <a:bodyPr/>
          <a:lstStyle/>
          <a:p>
            <a:fld id="{385859BC-BA92-4CDC-AB7E-84E2D9065A97}" type="slidenum">
              <a:rPr lang="en-US" smtClean="0"/>
              <a:pPr/>
              <a:t>29</a:t>
            </a:fld>
            <a:endParaRPr lang="en-US" dirty="0"/>
          </a:p>
        </p:txBody>
      </p:sp>
    </p:spTree>
    <p:extLst>
      <p:ext uri="{BB962C8B-B14F-4D97-AF65-F5344CB8AC3E}">
        <p14:creationId xmlns:p14="http://schemas.microsoft.com/office/powerpoint/2010/main" val="86861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F08D5-7D03-457C-B3DE-D7D30756726D}" type="slidenum">
              <a:rPr lang="en-US"/>
              <a:pPr/>
              <a:t>3</a:t>
            </a:fld>
            <a:endParaRPr lang="en-US" dirty="0"/>
          </a:p>
        </p:txBody>
      </p:sp>
      <p:sp>
        <p:nvSpPr>
          <p:cNvPr id="79874" name="Rectangle 2"/>
          <p:cNvSpPr>
            <a:spLocks noGrp="1" noRot="1" noChangeAspect="1" noChangeArrowheads="1" noTextEdit="1"/>
          </p:cNvSpPr>
          <p:nvPr>
            <p:ph type="sldImg"/>
          </p:nvPr>
        </p:nvSpPr>
        <p:spPr>
          <a:xfrm>
            <a:off x="1182688" y="696913"/>
            <a:ext cx="4646612" cy="3486150"/>
          </a:xfrm>
          <a:ln/>
        </p:spPr>
      </p:sp>
      <p:sp>
        <p:nvSpPr>
          <p:cNvPr id="79875" name="Rectangle 3"/>
          <p:cNvSpPr>
            <a:spLocks noGrp="1" noChangeArrowheads="1"/>
          </p:cNvSpPr>
          <p:nvPr>
            <p:ph type="body" idx="1"/>
          </p:nvPr>
        </p:nvSpPr>
        <p:spPr/>
        <p:txBody>
          <a:bodyPr/>
          <a:lstStyle/>
          <a:p>
            <a:pPr defTabSz="914266">
              <a:defRPr/>
            </a:pPr>
            <a:r>
              <a:rPr lang="en-US" dirty="0"/>
              <a:t>WHAT IS A ZOB?</a:t>
            </a:r>
          </a:p>
          <a:p>
            <a:pPr defTabSz="914266">
              <a:defRPr/>
            </a:pPr>
            <a:r>
              <a:rPr lang="en-US" dirty="0"/>
              <a:t>A Zone of Benefit is part</a:t>
            </a:r>
            <a:r>
              <a:rPr lang="en-US" baseline="0" dirty="0"/>
              <a:t> of a County Service Area where services are funded by either a charge for service/benefit assessment or by a voter approved special tax. </a:t>
            </a:r>
          </a:p>
          <a:p>
            <a:pPr defTabSz="914266">
              <a:defRPr/>
            </a:pPr>
            <a:r>
              <a:rPr lang="en-US" dirty="0">
                <a:solidFill>
                  <a:srgbClr val="000000"/>
                </a:solidFill>
              </a:rPr>
              <a:t>Funds are collected with ad valorem (based on value) property taxes which makes monies “public.” </a:t>
            </a:r>
          </a:p>
          <a:p>
            <a:r>
              <a:rPr lang="en-US" dirty="0"/>
              <a:t>Districts have elected boards and additional State reporting requirements;</a:t>
            </a:r>
            <a:r>
              <a:rPr lang="en-US" baseline="0" dirty="0"/>
              <a:t> They</a:t>
            </a:r>
            <a:r>
              <a:rPr lang="en-US" dirty="0"/>
              <a:t> are not under County jurisdiction. </a:t>
            </a:r>
          </a:p>
          <a:p>
            <a:r>
              <a:rPr lang="en-US" dirty="0"/>
              <a:t>Associations may have no formal collection methods and are not under County jurisdiction</a:t>
            </a:r>
            <a:r>
              <a:rPr lang="en-US" baseline="0" dirty="0"/>
              <a:t> or authority</a:t>
            </a:r>
            <a:r>
              <a:rPr lang="en-US" dirty="0"/>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ETHICS TRAINING</a:t>
            </a:r>
          </a:p>
          <a:p>
            <a:r>
              <a:rPr lang="en-US" dirty="0"/>
              <a:t>If you have questions, concerns or technical issues related to the online training program, please email ab1234@fppc.ca.gov, as seen at the bottom of their website.</a:t>
            </a:r>
          </a:p>
        </p:txBody>
      </p:sp>
      <p:sp>
        <p:nvSpPr>
          <p:cNvPr id="4" name="Slide Number Placeholder 3"/>
          <p:cNvSpPr>
            <a:spLocks noGrp="1"/>
          </p:cNvSpPr>
          <p:nvPr>
            <p:ph type="sldNum" sz="quarter" idx="10"/>
          </p:nvPr>
        </p:nvSpPr>
        <p:spPr/>
        <p:txBody>
          <a:bodyPr/>
          <a:lstStyle/>
          <a:p>
            <a:fld id="{385859BC-BA92-4CDC-AB7E-84E2D9065A97}" type="slidenum">
              <a:rPr lang="en-US" smtClean="0"/>
              <a:pPr/>
              <a:t>30</a:t>
            </a:fld>
            <a:endParaRPr lang="en-US" dirty="0"/>
          </a:p>
        </p:txBody>
      </p:sp>
    </p:spTree>
    <p:extLst>
      <p:ext uri="{BB962C8B-B14F-4D97-AF65-F5344CB8AC3E}">
        <p14:creationId xmlns:p14="http://schemas.microsoft.com/office/powerpoint/2010/main" val="2502995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ZOB WEBSITE</a:t>
            </a:r>
          </a:p>
          <a:p>
            <a:r>
              <a:rPr lang="en-US" dirty="0"/>
              <a:t>Numerous resources are readily available on the Zones of Benefit Website to assist Committee Members.  </a:t>
            </a:r>
          </a:p>
          <a:p>
            <a:r>
              <a:rPr lang="en-US" b="1" i="1" dirty="0"/>
              <a:t>Easy to find!  Google, “El Dorado County Zones of Benefit” and you will be directed to our page.</a:t>
            </a:r>
          </a:p>
        </p:txBody>
      </p:sp>
      <p:sp>
        <p:nvSpPr>
          <p:cNvPr id="4" name="Slide Number Placeholder 3"/>
          <p:cNvSpPr>
            <a:spLocks noGrp="1"/>
          </p:cNvSpPr>
          <p:nvPr>
            <p:ph type="sldNum" sz="quarter" idx="5"/>
          </p:nvPr>
        </p:nvSpPr>
        <p:spPr/>
        <p:txBody>
          <a:bodyPr/>
          <a:lstStyle/>
          <a:p>
            <a:fld id="{385859BC-BA92-4CDC-AB7E-84E2D9065A97}" type="slidenum">
              <a:rPr lang="en-US" smtClean="0"/>
              <a:pPr/>
              <a:t>31</a:t>
            </a:fld>
            <a:endParaRPr lang="en-US" dirty="0"/>
          </a:p>
        </p:txBody>
      </p:sp>
    </p:spTree>
    <p:extLst>
      <p:ext uri="{BB962C8B-B14F-4D97-AF65-F5344CB8AC3E}">
        <p14:creationId xmlns:p14="http://schemas.microsoft.com/office/powerpoint/2010/main" val="1585652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ON WEBSITE</a:t>
            </a:r>
          </a:p>
          <a:p>
            <a:r>
              <a:rPr lang="en-US" dirty="0"/>
              <a:t>Looking to reduce administrative costs? Take advantage of the extensive resources available on our website! </a:t>
            </a:r>
          </a:p>
          <a:p>
            <a:r>
              <a:rPr lang="en-US" dirty="0"/>
              <a:t>Many questions can be answered by exploring the Advisory Committee Guidance and Forms &amp; General Information sections. </a:t>
            </a:r>
          </a:p>
        </p:txBody>
      </p:sp>
      <p:sp>
        <p:nvSpPr>
          <p:cNvPr id="4" name="Slide Number Placeholder 3"/>
          <p:cNvSpPr>
            <a:spLocks noGrp="1"/>
          </p:cNvSpPr>
          <p:nvPr>
            <p:ph type="sldNum" sz="quarter" idx="5"/>
          </p:nvPr>
        </p:nvSpPr>
        <p:spPr/>
        <p:txBody>
          <a:bodyPr/>
          <a:lstStyle/>
          <a:p>
            <a:fld id="{385859BC-BA92-4CDC-AB7E-84E2D9065A97}" type="slidenum">
              <a:rPr lang="en-US" smtClean="0"/>
              <a:pPr/>
              <a:t>32</a:t>
            </a:fld>
            <a:endParaRPr lang="en-US" dirty="0"/>
          </a:p>
        </p:txBody>
      </p:sp>
    </p:spTree>
    <p:extLst>
      <p:ext uri="{BB962C8B-B14F-4D97-AF65-F5344CB8AC3E}">
        <p14:creationId xmlns:p14="http://schemas.microsoft.com/office/powerpoint/2010/main" val="3376267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a:t>
            </a:r>
          </a:p>
          <a:p>
            <a:r>
              <a:rPr lang="en-US" dirty="0"/>
              <a:t>The Guidelines are always available on our website under the Advisory Committee Guidance section.</a:t>
            </a:r>
          </a:p>
        </p:txBody>
      </p:sp>
      <p:sp>
        <p:nvSpPr>
          <p:cNvPr id="4" name="Slide Number Placeholder 3"/>
          <p:cNvSpPr>
            <a:spLocks noGrp="1"/>
          </p:cNvSpPr>
          <p:nvPr>
            <p:ph type="sldNum" sz="quarter" idx="5"/>
          </p:nvPr>
        </p:nvSpPr>
        <p:spPr/>
        <p:txBody>
          <a:bodyPr/>
          <a:lstStyle/>
          <a:p>
            <a:fld id="{385859BC-BA92-4CDC-AB7E-84E2D9065A97}" type="slidenum">
              <a:rPr lang="en-US" smtClean="0"/>
              <a:pPr/>
              <a:t>33</a:t>
            </a:fld>
            <a:endParaRPr lang="en-US" dirty="0"/>
          </a:p>
        </p:txBody>
      </p:sp>
    </p:spTree>
    <p:extLst>
      <p:ext uri="{BB962C8B-B14F-4D97-AF65-F5344CB8AC3E}">
        <p14:creationId xmlns:p14="http://schemas.microsoft.com/office/powerpoint/2010/main" val="3599021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 COMM MANUAL</a:t>
            </a:r>
          </a:p>
          <a:p>
            <a:r>
              <a:rPr lang="en-US" dirty="0"/>
              <a:t>One can always find the Advisory Committee Manual under the Advisory Committee Guidance section on our website.</a:t>
            </a:r>
          </a:p>
        </p:txBody>
      </p:sp>
      <p:sp>
        <p:nvSpPr>
          <p:cNvPr id="4" name="Slide Number Placeholder 3"/>
          <p:cNvSpPr>
            <a:spLocks noGrp="1"/>
          </p:cNvSpPr>
          <p:nvPr>
            <p:ph type="sldNum" sz="quarter" idx="5"/>
          </p:nvPr>
        </p:nvSpPr>
        <p:spPr/>
        <p:txBody>
          <a:bodyPr/>
          <a:lstStyle/>
          <a:p>
            <a:fld id="{385859BC-BA92-4CDC-AB7E-84E2D9065A97}" type="slidenum">
              <a:rPr lang="en-US" smtClean="0"/>
              <a:pPr/>
              <a:t>34</a:t>
            </a:fld>
            <a:endParaRPr lang="en-US" dirty="0"/>
          </a:p>
        </p:txBody>
      </p:sp>
    </p:spTree>
    <p:extLst>
      <p:ext uri="{BB962C8B-B14F-4D97-AF65-F5344CB8AC3E}">
        <p14:creationId xmlns:p14="http://schemas.microsoft.com/office/powerpoint/2010/main" val="3247376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BYLAWS</a:t>
            </a:r>
          </a:p>
          <a:p>
            <a:r>
              <a:rPr lang="en-US" dirty="0"/>
              <a:t>Section 4 of the Advisory Committee Manual includes the bylaws.</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35</a:t>
            </a:fld>
            <a:endParaRPr lang="en-US" dirty="0"/>
          </a:p>
        </p:txBody>
      </p:sp>
    </p:spTree>
    <p:extLst>
      <p:ext uri="{BB962C8B-B14F-4D97-AF65-F5344CB8AC3E}">
        <p14:creationId xmlns:p14="http://schemas.microsoft.com/office/powerpoint/2010/main" val="28865783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36</a:t>
            </a:fld>
            <a:endParaRPr lang="en-US" dirty="0"/>
          </a:p>
        </p:txBody>
      </p:sp>
    </p:spTree>
    <p:extLst>
      <p:ext uri="{BB962C8B-B14F-4D97-AF65-F5344CB8AC3E}">
        <p14:creationId xmlns:p14="http://schemas.microsoft.com/office/powerpoint/2010/main" val="2679815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38</a:t>
            </a:fld>
            <a:endParaRPr lang="en-US" dirty="0"/>
          </a:p>
        </p:txBody>
      </p:sp>
    </p:spTree>
    <p:extLst>
      <p:ext uri="{BB962C8B-B14F-4D97-AF65-F5344CB8AC3E}">
        <p14:creationId xmlns:p14="http://schemas.microsoft.com/office/powerpoint/2010/main" val="767931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916A9D-F009-4A33-8A97-B15226B51111}" type="slidenum">
              <a:rPr lang="en-US"/>
              <a:pPr/>
              <a:t>40</a:t>
            </a:fld>
            <a:endParaRPr lang="en-US" dirty="0"/>
          </a:p>
        </p:txBody>
      </p:sp>
      <p:sp>
        <p:nvSpPr>
          <p:cNvPr id="83970" name="Rectangle 2"/>
          <p:cNvSpPr>
            <a:spLocks noGrp="1" noRot="1" noChangeAspect="1" noChangeArrowheads="1" noTextEdit="1"/>
          </p:cNvSpPr>
          <p:nvPr>
            <p:ph type="sldImg"/>
          </p:nvPr>
        </p:nvSpPr>
        <p:spPr>
          <a:xfrm>
            <a:off x="1182688" y="696913"/>
            <a:ext cx="4646612" cy="3486150"/>
          </a:xfrm>
          <a:ln/>
        </p:spPr>
      </p:sp>
      <p:sp>
        <p:nvSpPr>
          <p:cNvPr id="83971" name="Rectangle 3"/>
          <p:cNvSpPr>
            <a:spLocks noGrp="1" noChangeArrowheads="1"/>
          </p:cNvSpPr>
          <p:nvPr>
            <p:ph type="body" idx="1"/>
          </p:nvPr>
        </p:nvSpPr>
        <p:spPr/>
        <p:txBody>
          <a:bodyPr/>
          <a:lstStyle/>
          <a:p>
            <a:r>
              <a:rPr lang="en-US" dirty="0"/>
              <a:t>VOLUNTEER WORK PROGRAM</a:t>
            </a:r>
          </a:p>
          <a:p>
            <a:r>
              <a:rPr lang="en-US" dirty="0"/>
              <a:t>Associated expenditures are covered in Section 5 of the Advisory Committee Manual, Financial Management. </a:t>
            </a:r>
          </a:p>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C5E46-2CE6-4FEF-A151-558C60130F0F}" type="slidenum">
              <a:rPr lang="en-US"/>
              <a:pPr/>
              <a:t>41</a:t>
            </a:fld>
            <a:endParaRPr lang="en-US" dirty="0"/>
          </a:p>
        </p:txBody>
      </p:sp>
      <p:sp>
        <p:nvSpPr>
          <p:cNvPr id="174082" name="Rectangle 2"/>
          <p:cNvSpPr>
            <a:spLocks noGrp="1" noRot="1" noChangeAspect="1" noChangeArrowheads="1" noTextEdit="1"/>
          </p:cNvSpPr>
          <p:nvPr>
            <p:ph type="sldImg"/>
          </p:nvPr>
        </p:nvSpPr>
        <p:spPr>
          <a:xfrm>
            <a:off x="1182688" y="696913"/>
            <a:ext cx="4646612" cy="3486150"/>
          </a:xfrm>
          <a:ln/>
        </p:spPr>
      </p:sp>
      <p:sp>
        <p:nvSpPr>
          <p:cNvPr id="174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defTabSz="931140">
              <a:defRPr/>
            </a:pPr>
            <a:endParaRPr lang="en-US" baseline="0" dirty="0"/>
          </a:p>
        </p:txBody>
      </p:sp>
      <p:sp>
        <p:nvSpPr>
          <p:cNvPr id="4" name="Slide Number Placeholder 3"/>
          <p:cNvSpPr>
            <a:spLocks noGrp="1"/>
          </p:cNvSpPr>
          <p:nvPr>
            <p:ph type="sldNum" sz="quarter" idx="10"/>
          </p:nvPr>
        </p:nvSpPr>
        <p:spPr/>
        <p:txBody>
          <a:bodyPr/>
          <a:lstStyle/>
          <a:p>
            <a:fld id="{93945DEB-55FB-470A-BF54-5B02032632D0}" type="slidenum">
              <a:rPr lang="en-US" smtClean="0"/>
              <a:t>4</a:t>
            </a:fld>
            <a:endParaRPr lang="en-US" dirty="0"/>
          </a:p>
        </p:txBody>
      </p:sp>
    </p:spTree>
    <p:extLst>
      <p:ext uri="{BB962C8B-B14F-4D97-AF65-F5344CB8AC3E}">
        <p14:creationId xmlns:p14="http://schemas.microsoft.com/office/powerpoint/2010/main" val="42797358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defTabSz="914266">
              <a:defRPr/>
            </a:pPr>
            <a:endParaRPr lang="en-US" dirty="0"/>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42</a:t>
            </a:fld>
            <a:endParaRPr lang="en-US" dirty="0"/>
          </a:p>
        </p:txBody>
      </p:sp>
    </p:spTree>
    <p:extLst>
      <p:ext uri="{BB962C8B-B14F-4D97-AF65-F5344CB8AC3E}">
        <p14:creationId xmlns:p14="http://schemas.microsoft.com/office/powerpoint/2010/main" val="2144972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ELECTIONS – CHAIN OF EVENTS</a:t>
            </a:r>
          </a:p>
          <a:p>
            <a:r>
              <a:rPr lang="en-US" dirty="0"/>
              <a:t>When our office receives an email from the Key Contact with the recommendation and the related Meeting Minutes, we will prepare the following:</a:t>
            </a:r>
          </a:p>
          <a:p>
            <a:pPr marL="171425" indent="-171425">
              <a:buFont typeface="Wingdings" panose="05000000000000000000" pitchFamily="2" charset="2"/>
              <a:buChar char="Ø"/>
            </a:pPr>
            <a:r>
              <a:rPr lang="en-US" dirty="0"/>
              <a:t>Schedule with Elections and Board of Supervisors</a:t>
            </a:r>
          </a:p>
          <a:p>
            <a:pPr marL="171425" indent="-171425">
              <a:buFont typeface="Wingdings" panose="05000000000000000000" pitchFamily="2" charset="2"/>
              <a:buChar char="Ø"/>
            </a:pPr>
            <a:r>
              <a:rPr lang="en-US" dirty="0"/>
              <a:t>Resolution with Ballot Question for County Counsel’s review</a:t>
            </a:r>
          </a:p>
          <a:p>
            <a:pPr marL="171425" indent="-171425">
              <a:buFont typeface="Wingdings" panose="05000000000000000000" pitchFamily="2" charset="2"/>
              <a:buChar char="Ø"/>
            </a:pPr>
            <a:r>
              <a:rPr lang="en-US" dirty="0"/>
              <a:t>Board of Supervisors Agenda Item</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43</a:t>
            </a:fld>
            <a:endParaRPr lang="en-US" dirty="0"/>
          </a:p>
        </p:txBody>
      </p:sp>
    </p:spTree>
    <p:extLst>
      <p:ext uri="{BB962C8B-B14F-4D97-AF65-F5344CB8AC3E}">
        <p14:creationId xmlns:p14="http://schemas.microsoft.com/office/powerpoint/2010/main" val="4019003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ELECTIONS - DEADLINES</a:t>
            </a:r>
          </a:p>
          <a:p>
            <a:r>
              <a:rPr lang="en-US" dirty="0"/>
              <a:t>There are firm deadlines to meet a specific Board date and subsequent Election date. </a:t>
            </a:r>
          </a:p>
          <a:p>
            <a:r>
              <a:rPr lang="en-US" b="0" dirty="0"/>
              <a:t>As the updated Elections Calendar is made available, our website’s Election Process resource will be updated with the 2026 deadlines</a:t>
            </a:r>
            <a:r>
              <a:rPr lang="en-US" b="1" dirty="0"/>
              <a:t>.</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44</a:t>
            </a:fld>
            <a:endParaRPr lang="en-US" dirty="0"/>
          </a:p>
        </p:txBody>
      </p:sp>
    </p:spTree>
    <p:extLst>
      <p:ext uri="{BB962C8B-B14F-4D97-AF65-F5344CB8AC3E}">
        <p14:creationId xmlns:p14="http://schemas.microsoft.com/office/powerpoint/2010/main" val="13980485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ELECTIONS</a:t>
            </a:r>
          </a:p>
          <a:p>
            <a:r>
              <a:rPr lang="en-US" dirty="0"/>
              <a:t>While Special Elections are more costly, they offer an alternative to the scheduled elections.</a:t>
            </a:r>
          </a:p>
          <a:p>
            <a:r>
              <a:rPr lang="en-US" dirty="0"/>
              <a:t>Staff is unable to provide an estimate for the costs as the Elections Department will bill based on time and materials.</a:t>
            </a:r>
          </a:p>
        </p:txBody>
      </p:sp>
      <p:sp>
        <p:nvSpPr>
          <p:cNvPr id="4" name="Slide Number Placeholder 3"/>
          <p:cNvSpPr>
            <a:spLocks noGrp="1"/>
          </p:cNvSpPr>
          <p:nvPr>
            <p:ph type="sldNum" sz="quarter" idx="5"/>
          </p:nvPr>
        </p:nvSpPr>
        <p:spPr/>
        <p:txBody>
          <a:bodyPr/>
          <a:lstStyle/>
          <a:p>
            <a:fld id="{385859BC-BA92-4CDC-AB7E-84E2D9065A97}" type="slidenum">
              <a:rPr lang="en-US" smtClean="0"/>
              <a:pPr/>
              <a:t>45</a:t>
            </a:fld>
            <a:endParaRPr lang="en-US" dirty="0"/>
          </a:p>
        </p:txBody>
      </p:sp>
    </p:spTree>
    <p:extLst>
      <p:ext uri="{BB962C8B-B14F-4D97-AF65-F5344CB8AC3E}">
        <p14:creationId xmlns:p14="http://schemas.microsoft.com/office/powerpoint/2010/main" val="34018134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b="0" dirty="0"/>
              <a:t>ZONE CALENDAR</a:t>
            </a:r>
          </a:p>
          <a:p>
            <a:r>
              <a:rPr lang="en-US" b="0" dirty="0"/>
              <a:t>Work Plans &amp; Budget will be due </a:t>
            </a:r>
            <a:r>
              <a:rPr lang="en-US" b="0" i="0" dirty="0"/>
              <a:t>no later than January 3</a:t>
            </a:r>
            <a:r>
              <a:rPr lang="en-US" b="0" i="0" baseline="30000" dirty="0"/>
              <a:t>rd</a:t>
            </a:r>
            <a:r>
              <a:rPr lang="en-US" b="0" i="0" dirty="0"/>
              <a:t>, 2025.</a:t>
            </a:r>
            <a:endParaRPr lang="en-US" b="0"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46</a:t>
            </a:fld>
            <a:endParaRPr lang="en-US" dirty="0"/>
          </a:p>
        </p:txBody>
      </p:sp>
    </p:spTree>
    <p:extLst>
      <p:ext uri="{BB962C8B-B14F-4D97-AF65-F5344CB8AC3E}">
        <p14:creationId xmlns:p14="http://schemas.microsoft.com/office/powerpoint/2010/main" val="39685240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b="1" i="1" dirty="0"/>
              <a:t>Remember:</a:t>
            </a:r>
          </a:p>
          <a:p>
            <a:r>
              <a:rPr lang="en-US" dirty="0"/>
              <a:t>If DOT does not receive the Budget Workbook by the deadline, staff will submit a budget to the Auditor’s Office on the Zone’s behalf based on the previous year’s actuals.</a:t>
            </a:r>
          </a:p>
          <a:p>
            <a:endParaRPr lang="en-US" b="1" i="1"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47</a:t>
            </a:fld>
            <a:endParaRPr lang="en-US" dirty="0"/>
          </a:p>
        </p:txBody>
      </p:sp>
    </p:spTree>
    <p:extLst>
      <p:ext uri="{BB962C8B-B14F-4D97-AF65-F5344CB8AC3E}">
        <p14:creationId xmlns:p14="http://schemas.microsoft.com/office/powerpoint/2010/main" val="40920958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dirty="0"/>
              <a:t>RESOURCES</a:t>
            </a:r>
          </a:p>
          <a:p>
            <a:r>
              <a:rPr lang="en-US" dirty="0"/>
              <a:t>Please be sure to hit the SUBSCRIBE button on our website to receive important information as it is updated!</a:t>
            </a:r>
          </a:p>
        </p:txBody>
      </p:sp>
      <p:sp>
        <p:nvSpPr>
          <p:cNvPr id="4" name="Slide Number Placeholder 3"/>
          <p:cNvSpPr>
            <a:spLocks noGrp="1"/>
          </p:cNvSpPr>
          <p:nvPr>
            <p:ph type="sldNum" sz="quarter" idx="10"/>
          </p:nvPr>
        </p:nvSpPr>
        <p:spPr/>
        <p:txBody>
          <a:bodyPr/>
          <a:lstStyle/>
          <a:p>
            <a:fld id="{385859BC-BA92-4CDC-AB7E-84E2D9065A97}" type="slidenum">
              <a:rPr lang="en-US" smtClean="0"/>
              <a:pPr/>
              <a:t>48</a:t>
            </a:fld>
            <a:endParaRPr lang="en-US" dirty="0"/>
          </a:p>
        </p:txBody>
      </p:sp>
    </p:spTree>
    <p:extLst>
      <p:ext uri="{BB962C8B-B14F-4D97-AF65-F5344CB8AC3E}">
        <p14:creationId xmlns:p14="http://schemas.microsoft.com/office/powerpoint/2010/main" val="26122589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859BC-BA92-4CDC-AB7E-84E2D9065A97}" type="slidenum">
              <a:rPr lang="en-US" smtClean="0"/>
              <a:pPr/>
              <a:t>49</a:t>
            </a:fld>
            <a:endParaRPr lang="en-US" dirty="0"/>
          </a:p>
        </p:txBody>
      </p:sp>
    </p:spTree>
    <p:extLst>
      <p:ext uri="{BB962C8B-B14F-4D97-AF65-F5344CB8AC3E}">
        <p14:creationId xmlns:p14="http://schemas.microsoft.com/office/powerpoint/2010/main" val="2689495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r>
              <a:rPr lang="en-US" baseline="0" dirty="0"/>
              <a:t>COUNTY SERVICE AREAS – AUTHORIZED SERVICES</a:t>
            </a:r>
          </a:p>
          <a:p>
            <a:r>
              <a:rPr lang="en-US" baseline="0" dirty="0"/>
              <a:t>Transportation oversees services in CSA’s 2, 3, 5 &amp; 9.</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3945DEB-55FB-470A-BF54-5B02032632D0}" type="slidenum">
              <a:rPr lang="en-US" smtClean="0"/>
              <a:t>5</a:t>
            </a:fld>
            <a:endParaRPr lang="en-US" dirty="0"/>
          </a:p>
        </p:txBody>
      </p:sp>
    </p:spTree>
    <p:extLst>
      <p:ext uri="{BB962C8B-B14F-4D97-AF65-F5344CB8AC3E}">
        <p14:creationId xmlns:p14="http://schemas.microsoft.com/office/powerpoint/2010/main" val="235103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defTabSz="881132">
              <a:defRPr/>
            </a:pPr>
            <a:r>
              <a:rPr lang="en-US" dirty="0">
                <a:solidFill>
                  <a:prstClr val="black"/>
                </a:solidFill>
              </a:rPr>
              <a:t>CSA– SERVICES OVERVIEW</a:t>
            </a:r>
          </a:p>
          <a:p>
            <a:pPr defTabSz="881132">
              <a:defRPr/>
            </a:pPr>
            <a:r>
              <a:rPr lang="en-US" dirty="0">
                <a:solidFill>
                  <a:prstClr val="black"/>
                </a:solidFill>
              </a:rPr>
              <a:t>The zone purpose is designated at formation from among services specified for the CSA.</a:t>
            </a:r>
          </a:p>
          <a:p>
            <a:pPr defTabSz="914132">
              <a:defRPr/>
            </a:pPr>
            <a:r>
              <a:rPr lang="en-US" dirty="0">
                <a:solidFill>
                  <a:prstClr val="black"/>
                </a:solidFill>
              </a:rPr>
              <a:t>A CSA may be stand-alone with no zones, like CSAs 5 &amp; 7.  </a:t>
            </a:r>
          </a:p>
          <a:p>
            <a:pPr defTabSz="914132">
              <a:defRPr/>
            </a:pPr>
            <a:r>
              <a:rPr lang="en-US" dirty="0">
                <a:solidFill>
                  <a:prstClr val="black"/>
                </a:solidFill>
              </a:rPr>
              <a:t>Alternatively, a CSA may serve as the entity or district to facilitate specific services such as with CSA 3 providing mosquito abatement, ambulance services and snow removal services.  </a:t>
            </a:r>
          </a:p>
          <a:p>
            <a:pPr defTabSz="914132">
              <a:defRPr/>
            </a:pPr>
            <a:r>
              <a:rPr lang="en-US" dirty="0">
                <a:solidFill>
                  <a:prstClr val="black"/>
                </a:solidFill>
              </a:rPr>
              <a:t>Zones may encompass smaller areas within the CSA,  like the many different purpose Zones of Benefit in CSA 9. </a:t>
            </a:r>
          </a:p>
          <a:p>
            <a:pPr defTabSz="914132">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fld id="{93945DEB-55FB-470A-BF54-5B02032632D0}" type="slidenum">
              <a:rPr lang="en-US" smtClean="0"/>
              <a:t>6</a:t>
            </a:fld>
            <a:endParaRPr lang="en-US" dirty="0"/>
          </a:p>
        </p:txBody>
      </p:sp>
    </p:spTree>
    <p:extLst>
      <p:ext uri="{BB962C8B-B14F-4D97-AF65-F5344CB8AC3E}">
        <p14:creationId xmlns:p14="http://schemas.microsoft.com/office/powerpoint/2010/main" val="324541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pPr defTabSz="914132">
              <a:defRPr/>
            </a:pPr>
            <a:r>
              <a:rPr lang="en-US" dirty="0">
                <a:solidFill>
                  <a:prstClr val="black"/>
                </a:solidFill>
              </a:rPr>
              <a:t>CSA– SUMMARY BY SERVICE</a:t>
            </a:r>
          </a:p>
          <a:p>
            <a:pPr defTabSz="914132">
              <a:defRPr/>
            </a:pPr>
            <a:r>
              <a:rPr lang="en-US" dirty="0">
                <a:solidFill>
                  <a:prstClr val="black"/>
                </a:solidFill>
              </a:rPr>
              <a:t>Administration of the CSAs originated in the Chief Administrative Office.  Later, Administration was shifted to different County departments based on the services.</a:t>
            </a:r>
          </a:p>
          <a:p>
            <a:endParaRPr lang="en-US" baseline="0" dirty="0"/>
          </a:p>
          <a:p>
            <a:endParaRPr lang="en-US" baseline="0" dirty="0"/>
          </a:p>
          <a:p>
            <a:pPr defTabSz="914132">
              <a:defRPr/>
            </a:pPr>
            <a:endParaRPr lang="en-US" dirty="0">
              <a:solidFill>
                <a:prstClr val="black"/>
              </a:solidFill>
            </a:endParaRPr>
          </a:p>
          <a:p>
            <a:endParaRPr lang="en-US" baseline="0" dirty="0"/>
          </a:p>
        </p:txBody>
      </p:sp>
      <p:sp>
        <p:nvSpPr>
          <p:cNvPr id="4" name="Slide Number Placeholder 3"/>
          <p:cNvSpPr>
            <a:spLocks noGrp="1"/>
          </p:cNvSpPr>
          <p:nvPr>
            <p:ph type="sldNum" sz="quarter" idx="10"/>
          </p:nvPr>
        </p:nvSpPr>
        <p:spPr/>
        <p:txBody>
          <a:bodyPr/>
          <a:lstStyle/>
          <a:p>
            <a:fld id="{93945DEB-55FB-470A-BF54-5B02032632D0}" type="slidenum">
              <a:rPr lang="en-US" smtClean="0"/>
              <a:t>7</a:t>
            </a:fld>
            <a:endParaRPr lang="en-US" dirty="0"/>
          </a:p>
        </p:txBody>
      </p:sp>
    </p:spTree>
    <p:extLst>
      <p:ext uri="{BB962C8B-B14F-4D97-AF65-F5344CB8AC3E}">
        <p14:creationId xmlns:p14="http://schemas.microsoft.com/office/powerpoint/2010/main" val="397402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CSA 9</a:t>
            </a:r>
          </a:p>
          <a:p>
            <a:r>
              <a:rPr lang="en-US" dirty="0"/>
              <a:t>Encompasses the Western Slope of El Dorado County.  The vast majority of our Zones of Benefit are within CSA 9.</a:t>
            </a:r>
          </a:p>
        </p:txBody>
      </p:sp>
      <p:sp>
        <p:nvSpPr>
          <p:cNvPr id="4" name="Slide Number Placeholder 3"/>
          <p:cNvSpPr>
            <a:spLocks noGrp="1"/>
          </p:cNvSpPr>
          <p:nvPr>
            <p:ph type="sldNum" sz="quarter" idx="5"/>
          </p:nvPr>
        </p:nvSpPr>
        <p:spPr/>
        <p:txBody>
          <a:bodyPr/>
          <a:lstStyle/>
          <a:p>
            <a:fld id="{385859BC-BA92-4CDC-AB7E-84E2D9065A97}" type="slidenum">
              <a:rPr lang="en-US" smtClean="0"/>
              <a:pPr/>
              <a:t>8</a:t>
            </a:fld>
            <a:endParaRPr lang="en-US" dirty="0"/>
          </a:p>
        </p:txBody>
      </p:sp>
    </p:spTree>
    <p:extLst>
      <p:ext uri="{BB962C8B-B14F-4D97-AF65-F5344CB8AC3E}">
        <p14:creationId xmlns:p14="http://schemas.microsoft.com/office/powerpoint/2010/main" val="85061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46612" cy="348615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93945DEB-55FB-470A-BF54-5B02032632D0}" type="slidenum">
              <a:rPr lang="en-US" smtClean="0"/>
              <a:t>9</a:t>
            </a:fld>
            <a:endParaRPr lang="en-US" dirty="0"/>
          </a:p>
        </p:txBody>
      </p:sp>
    </p:spTree>
    <p:extLst>
      <p:ext uri="{BB962C8B-B14F-4D97-AF65-F5344CB8AC3E}">
        <p14:creationId xmlns:p14="http://schemas.microsoft.com/office/powerpoint/2010/main" val="424551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6743FF-CA23-4EEF-91D4-3F593B2B11CD}" type="slidenum">
              <a:rPr lang="en-US" smtClean="0"/>
              <a:pPr/>
              <a:t>‹#›</a:t>
            </a:fld>
            <a:endParaRPr lang="en-US" dirty="0"/>
          </a:p>
        </p:txBody>
      </p:sp>
    </p:spTree>
    <p:extLst>
      <p:ext uri="{BB962C8B-B14F-4D97-AF65-F5344CB8AC3E}">
        <p14:creationId xmlns:p14="http://schemas.microsoft.com/office/powerpoint/2010/main" val="51246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289048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67103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9D4B-8171-45AA-996B-F93882556DD8}"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7551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130647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87289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267879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903A1-E5B3-411A-9564-B986FB389F3D}" type="slidenum">
              <a:rPr lang="en-US" smtClean="0"/>
              <a:pPr/>
              <a:t>‹#›</a:t>
            </a:fld>
            <a:endParaRPr lang="en-US" dirty="0"/>
          </a:p>
        </p:txBody>
      </p:sp>
    </p:spTree>
    <p:extLst>
      <p:ext uri="{BB962C8B-B14F-4D97-AF65-F5344CB8AC3E}">
        <p14:creationId xmlns:p14="http://schemas.microsoft.com/office/powerpoint/2010/main" val="25973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B84F83-D9B6-407F-A02B-F61C712D69CA}" type="slidenum">
              <a:rPr lang="en-US" smtClean="0"/>
              <a:pPr/>
              <a:t>‹#›</a:t>
            </a:fld>
            <a:endParaRPr lang="en-US" dirty="0"/>
          </a:p>
        </p:txBody>
      </p:sp>
    </p:spTree>
    <p:extLst>
      <p:ext uri="{BB962C8B-B14F-4D97-AF65-F5344CB8AC3E}">
        <p14:creationId xmlns:p14="http://schemas.microsoft.com/office/powerpoint/2010/main" val="108378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A75F-16CD-42C8-9BC2-D39BD9495E08}" type="slidenum">
              <a:rPr lang="en-US" smtClean="0"/>
              <a:pPr/>
              <a:t>‹#›</a:t>
            </a:fld>
            <a:endParaRPr lang="en-US" dirty="0"/>
          </a:p>
        </p:txBody>
      </p:sp>
    </p:spTree>
    <p:extLst>
      <p:ext uri="{BB962C8B-B14F-4D97-AF65-F5344CB8AC3E}">
        <p14:creationId xmlns:p14="http://schemas.microsoft.com/office/powerpoint/2010/main" val="3976024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AEA0F-1EA5-47D4-B51C-F4B08937A201}" type="slidenum">
              <a:rPr lang="en-US" smtClean="0"/>
              <a:pPr/>
              <a:t>‹#›</a:t>
            </a:fld>
            <a:endParaRPr lang="en-US" dirty="0"/>
          </a:p>
        </p:txBody>
      </p:sp>
    </p:spTree>
    <p:extLst>
      <p:ext uri="{BB962C8B-B14F-4D97-AF65-F5344CB8AC3E}">
        <p14:creationId xmlns:p14="http://schemas.microsoft.com/office/powerpoint/2010/main" val="3757803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E8E8F3-ED3F-4512-AE03-CB3667525301}" type="slidenum">
              <a:rPr lang="en-US" smtClean="0"/>
              <a:pPr/>
              <a:t>‹#›</a:t>
            </a:fld>
            <a:endParaRPr lang="en-US" dirty="0"/>
          </a:p>
        </p:txBody>
      </p:sp>
    </p:spTree>
    <p:extLst>
      <p:ext uri="{BB962C8B-B14F-4D97-AF65-F5344CB8AC3E}">
        <p14:creationId xmlns:p14="http://schemas.microsoft.com/office/powerpoint/2010/main" val="86991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13609F-8039-477F-8C11-E6BB05D59271}" type="slidenum">
              <a:rPr lang="en-US" smtClean="0"/>
              <a:pPr/>
              <a:t>‹#›</a:t>
            </a:fld>
            <a:endParaRPr lang="en-US" dirty="0"/>
          </a:p>
        </p:txBody>
      </p:sp>
    </p:spTree>
    <p:extLst>
      <p:ext uri="{BB962C8B-B14F-4D97-AF65-F5344CB8AC3E}">
        <p14:creationId xmlns:p14="http://schemas.microsoft.com/office/powerpoint/2010/main" val="2301994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E8A1BBCE-EE2B-4A32-B321-3DD6C6344DEA}" type="slidenum">
              <a:rPr lang="en-US" smtClean="0"/>
              <a:pPr/>
              <a:t>‹#›</a:t>
            </a:fld>
            <a:endParaRPr lang="en-US" dirty="0"/>
          </a:p>
        </p:txBody>
      </p:sp>
    </p:spTree>
    <p:extLst>
      <p:ext uri="{BB962C8B-B14F-4D97-AF65-F5344CB8AC3E}">
        <p14:creationId xmlns:p14="http://schemas.microsoft.com/office/powerpoint/2010/main" val="41475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C36088B-EDF7-4FA3-8B80-84F8A1AAB358}" type="slidenum">
              <a:rPr lang="en-US" smtClean="0"/>
              <a:pPr/>
              <a:t>‹#›</a:t>
            </a:fld>
            <a:endParaRPr lang="en-US" dirty="0"/>
          </a:p>
        </p:txBody>
      </p:sp>
    </p:spTree>
    <p:extLst>
      <p:ext uri="{BB962C8B-B14F-4D97-AF65-F5344CB8AC3E}">
        <p14:creationId xmlns:p14="http://schemas.microsoft.com/office/powerpoint/2010/main" val="300808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14642E44-56B4-4F9A-8E61-21DE55B95C54}" type="slidenum">
              <a:rPr lang="en-US" smtClean="0"/>
              <a:pPr/>
              <a:t>‹#›</a:t>
            </a:fld>
            <a:endParaRPr lang="en-US" dirty="0"/>
          </a:p>
        </p:txBody>
      </p:sp>
    </p:spTree>
    <p:extLst>
      <p:ext uri="{BB962C8B-B14F-4D97-AF65-F5344CB8AC3E}">
        <p14:creationId xmlns:p14="http://schemas.microsoft.com/office/powerpoint/2010/main" val="226053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8FB944-7CE1-422D-BDD7-CB1F86C624D4}" type="slidenum">
              <a:rPr lang="en-US" smtClean="0"/>
              <a:pPr/>
              <a:t>‹#›</a:t>
            </a:fld>
            <a:endParaRPr lang="en-US" dirty="0"/>
          </a:p>
        </p:txBody>
      </p:sp>
    </p:spTree>
    <p:extLst>
      <p:ext uri="{BB962C8B-B14F-4D97-AF65-F5344CB8AC3E}">
        <p14:creationId xmlns:p14="http://schemas.microsoft.com/office/powerpoint/2010/main" val="218805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C9CA9D4B-8171-45AA-996B-F93882556DD8}" type="slidenum">
              <a:rPr lang="en-US" smtClean="0"/>
              <a:pPr/>
              <a:t>‹#›</a:t>
            </a:fld>
            <a:endParaRPr lang="en-US" dirty="0"/>
          </a:p>
        </p:txBody>
      </p:sp>
    </p:spTree>
    <p:extLst>
      <p:ext uri="{BB962C8B-B14F-4D97-AF65-F5344CB8AC3E}">
        <p14:creationId xmlns:p14="http://schemas.microsoft.com/office/powerpoint/2010/main" val="1935460239"/>
      </p:ext>
    </p:extLst>
  </p:cSld>
  <p:clrMap bg1="dk1" tx1="lt1" bg2="dk2" tx2="lt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 id="2147484066" r:id="rId12"/>
    <p:sldLayoutId id="2147484067" r:id="rId13"/>
    <p:sldLayoutId id="2147484068" r:id="rId14"/>
    <p:sldLayoutId id="2147484069" r:id="rId15"/>
    <p:sldLayoutId id="2147484070" r:id="rId16"/>
    <p:sldLayoutId id="214748407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zoneofbenefit@edcgov.u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https://www.eldoradocounty.ca.gov/Land-Use/Transportation/County-Service-Area-Zones-of-Benefit" TargetMode="External"/><Relationship Id="rId4" Type="http://schemas.openxmlformats.org/officeDocument/2006/relationships/hyperlink" Target="mailto:Elizabeth.hess@edcgov.us"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743200"/>
            <a:ext cx="6553200" cy="1371600"/>
          </a:xfrm>
        </p:spPr>
        <p:txBody>
          <a:bodyPr>
            <a:noAutofit/>
          </a:bodyPr>
          <a:lstStyle/>
          <a:p>
            <a:r>
              <a:rPr lang="en-US" sz="3200" dirty="0"/>
              <a:t>Zone of Benefit </a:t>
            </a:r>
            <a:br>
              <a:rPr lang="en-US" sz="3200" dirty="0"/>
            </a:br>
            <a:r>
              <a:rPr lang="en-US" sz="3200" dirty="0"/>
              <a:t>Advisory Committee Orientation</a:t>
            </a:r>
          </a:p>
        </p:txBody>
      </p:sp>
      <p:sp>
        <p:nvSpPr>
          <p:cNvPr id="3" name="Subtitle 2"/>
          <p:cNvSpPr>
            <a:spLocks noGrp="1"/>
          </p:cNvSpPr>
          <p:nvPr>
            <p:ph type="subTitle" idx="1"/>
          </p:nvPr>
        </p:nvSpPr>
        <p:spPr>
          <a:xfrm>
            <a:off x="3143938" y="1184433"/>
            <a:ext cx="4000501" cy="738373"/>
          </a:xfrm>
        </p:spPr>
        <p:txBody>
          <a:bodyPr>
            <a:normAutofit fontScale="92500" lnSpcReduction="10000"/>
          </a:bodyPr>
          <a:lstStyle/>
          <a:p>
            <a:pPr algn="r"/>
            <a:r>
              <a:rPr lang="en-US" sz="1900" dirty="0">
                <a:solidFill>
                  <a:schemeClr val="tx1"/>
                </a:solidFill>
              </a:rPr>
              <a:t>Department of Transportation</a:t>
            </a:r>
          </a:p>
          <a:p>
            <a:pPr algn="r"/>
            <a:r>
              <a:rPr lang="en-US" sz="1900" dirty="0">
                <a:solidFill>
                  <a:schemeClr val="tx1"/>
                </a:solidFill>
              </a:rPr>
              <a:t>OCTOBER 22, 2025</a:t>
            </a:r>
          </a:p>
          <a:p>
            <a:endParaRPr lang="en-US" dirty="0"/>
          </a:p>
        </p:txBody>
      </p:sp>
      <p:pic>
        <p:nvPicPr>
          <p:cNvPr id="4" name="Picture 2" descr="El Dorado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776380"/>
            <a:ext cx="1567013" cy="155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6945"/>
      </p:ext>
    </p:extLst>
  </p:cSld>
  <p:clrMapOvr>
    <a:masterClrMapping/>
  </p:clrMapOvr>
  <mc:AlternateContent xmlns:mc="http://schemas.openxmlformats.org/markup-compatibility/2006">
    <mc:Choice xmlns:p14="http://schemas.microsoft.com/office/powerpoint/2010/main" Requires="p14">
      <p:transition spd="slow" p14:dur="25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Zone advisory committees</a:t>
            </a:r>
          </a:p>
        </p:txBody>
      </p:sp>
      <p:sp>
        <p:nvSpPr>
          <p:cNvPr id="3" name="Content Placeholder 2"/>
          <p:cNvSpPr>
            <a:spLocks noGrp="1"/>
          </p:cNvSpPr>
          <p:nvPr>
            <p:ph idx="1"/>
          </p:nvPr>
        </p:nvSpPr>
        <p:spPr>
          <a:xfrm>
            <a:off x="2552700" y="1312203"/>
            <a:ext cx="4038600" cy="1752600"/>
          </a:xfrm>
        </p:spPr>
        <p:txBody>
          <a:bodyPr>
            <a:normAutofit fontScale="85000" lnSpcReduction="10000"/>
          </a:bodyPr>
          <a:lstStyle/>
          <a:p>
            <a:r>
              <a:rPr lang="en-US" sz="2400" dirty="0"/>
              <a:t>Overview</a:t>
            </a:r>
          </a:p>
          <a:p>
            <a:r>
              <a:rPr lang="en-US" sz="2400" dirty="0"/>
              <a:t>Responsibilities</a:t>
            </a:r>
            <a:endParaRPr lang="en-US" sz="2000" dirty="0"/>
          </a:p>
          <a:p>
            <a:r>
              <a:rPr lang="en-US" sz="2400" dirty="0"/>
              <a:t>Meetings &amp; the Brown Act</a:t>
            </a:r>
          </a:p>
          <a:p>
            <a:r>
              <a:rPr lang="en-US" sz="2400" dirty="0"/>
              <a:t>Ethics Training</a:t>
            </a:r>
          </a:p>
          <a:p>
            <a:endParaRPr lang="en-US" dirty="0"/>
          </a:p>
        </p:txBody>
      </p:sp>
      <p:pic>
        <p:nvPicPr>
          <p:cNvPr id="1026" name="Picture 2" descr="Clipart Panda - Free Clipart Images">
            <a:extLst>
              <a:ext uri="{FF2B5EF4-FFF2-40B4-BE49-F238E27FC236}">
                <a16:creationId xmlns:a16="http://schemas.microsoft.com/office/drawing/2014/main" id="{EA82EDD1-1CBF-10EC-7E03-A725BB3007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356" b="7361"/>
          <a:stretch/>
        </p:blipFill>
        <p:spPr bwMode="auto">
          <a:xfrm>
            <a:off x="1807464" y="3064803"/>
            <a:ext cx="5529072" cy="33404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380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54" y="391544"/>
            <a:ext cx="6195504" cy="1246634"/>
          </a:xfrm>
        </p:spPr>
        <p:txBody>
          <a:bodyPr>
            <a:normAutofit fontScale="90000"/>
          </a:bodyPr>
          <a:lstStyle/>
          <a:p>
            <a:r>
              <a:rPr lang="en-US" dirty="0"/>
              <a:t>Advisory Committee</a:t>
            </a:r>
            <a:br>
              <a:rPr lang="en-US" dirty="0"/>
            </a:br>
            <a:r>
              <a:rPr lang="en-US" dirty="0"/>
              <a:t>overview</a:t>
            </a:r>
          </a:p>
        </p:txBody>
      </p:sp>
      <p:sp>
        <p:nvSpPr>
          <p:cNvPr id="3" name="Content Placeholder 2"/>
          <p:cNvSpPr>
            <a:spLocks noGrp="1"/>
          </p:cNvSpPr>
          <p:nvPr>
            <p:ph idx="1"/>
          </p:nvPr>
        </p:nvSpPr>
        <p:spPr>
          <a:xfrm>
            <a:off x="625732" y="1634506"/>
            <a:ext cx="7603868" cy="1324694"/>
          </a:xfrm>
          <a:prstGeom prst="rect">
            <a:avLst/>
          </a:prstGeom>
        </p:spPr>
        <p:txBody>
          <a:bodyPr>
            <a:normAutofit/>
          </a:bodyPr>
          <a:lstStyle/>
          <a:p>
            <a:r>
              <a:rPr lang="en-US" sz="2100" dirty="0"/>
              <a:t>The Advisory Committee is the link between DOT and the residents.</a:t>
            </a:r>
          </a:p>
          <a:p>
            <a:r>
              <a:rPr lang="en-US" sz="2100" dirty="0"/>
              <a:t>DOT is the link between Committees and the Board.</a:t>
            </a:r>
          </a:p>
        </p:txBody>
      </p:sp>
      <p:pic>
        <p:nvPicPr>
          <p:cNvPr id="7" name="Picture 6">
            <a:extLst>
              <a:ext uri="{FF2B5EF4-FFF2-40B4-BE49-F238E27FC236}">
                <a16:creationId xmlns:a16="http://schemas.microsoft.com/office/drawing/2014/main" id="{85953119-BC4A-17C7-5002-624B249743C1}"/>
              </a:ext>
            </a:extLst>
          </p:cNvPr>
          <p:cNvPicPr>
            <a:picLocks noChangeAspect="1"/>
          </p:cNvPicPr>
          <p:nvPr/>
        </p:nvPicPr>
        <p:blipFill rotWithShape="1">
          <a:blip r:embed="rId3"/>
          <a:srcRect b="2452"/>
          <a:stretch/>
        </p:blipFill>
        <p:spPr>
          <a:xfrm>
            <a:off x="201718" y="3265934"/>
            <a:ext cx="8740563" cy="2362200"/>
          </a:xfrm>
          <a:prstGeom prst="rect">
            <a:avLst/>
          </a:prstGeom>
        </p:spPr>
      </p:pic>
    </p:spTree>
    <p:extLst>
      <p:ext uri="{BB962C8B-B14F-4D97-AF65-F5344CB8AC3E}">
        <p14:creationId xmlns:p14="http://schemas.microsoft.com/office/powerpoint/2010/main" val="3193377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25066" y="535236"/>
            <a:ext cx="6509133" cy="1064964"/>
          </a:xfrm>
        </p:spPr>
        <p:txBody>
          <a:bodyPr>
            <a:normAutofit/>
          </a:bodyPr>
          <a:lstStyle/>
          <a:p>
            <a:r>
              <a:rPr lang="en-US" sz="2800" dirty="0"/>
              <a:t>Advisory Committee</a:t>
            </a:r>
            <a:br>
              <a:rPr lang="en-US" sz="2800" dirty="0"/>
            </a:br>
            <a:r>
              <a:rPr lang="en-US" sz="2800" dirty="0"/>
              <a:t>overview</a:t>
            </a:r>
            <a:endParaRPr lang="en-US" sz="2000" dirty="0"/>
          </a:p>
        </p:txBody>
      </p:sp>
      <p:sp>
        <p:nvSpPr>
          <p:cNvPr id="48131" name="Rectangle 3"/>
          <p:cNvSpPr>
            <a:spLocks noGrp="1" noChangeArrowheads="1"/>
          </p:cNvSpPr>
          <p:nvPr>
            <p:ph idx="1"/>
          </p:nvPr>
        </p:nvSpPr>
        <p:spPr>
          <a:xfrm>
            <a:off x="381000" y="1449636"/>
            <a:ext cx="8382000" cy="4876800"/>
          </a:xfrm>
        </p:spPr>
        <p:txBody>
          <a:bodyPr>
            <a:normAutofit fontScale="92500" lnSpcReduction="10000"/>
          </a:bodyPr>
          <a:lstStyle/>
          <a:p>
            <a:pPr>
              <a:lnSpc>
                <a:spcPct val="90000"/>
              </a:lnSpc>
              <a:spcBef>
                <a:spcPts val="0"/>
              </a:spcBef>
            </a:pPr>
            <a:endParaRPr lang="en-US" sz="1951" dirty="0"/>
          </a:p>
          <a:p>
            <a:pPr>
              <a:lnSpc>
                <a:spcPct val="110000"/>
              </a:lnSpc>
              <a:spcBef>
                <a:spcPts val="0"/>
              </a:spcBef>
            </a:pPr>
            <a:r>
              <a:rPr lang="en-US" sz="1951" b="1" dirty="0"/>
              <a:t>Board of Supervisors establishes a committee at its discretion.</a:t>
            </a:r>
          </a:p>
          <a:p>
            <a:pPr lvl="1">
              <a:lnSpc>
                <a:spcPct val="110000"/>
              </a:lnSpc>
              <a:buClr>
                <a:schemeClr val="accent3"/>
              </a:buClr>
            </a:pPr>
            <a:r>
              <a:rPr lang="en-US" dirty="0"/>
              <a:t>The Resolution forming a zone will include specific findings when a committee is designated.</a:t>
            </a:r>
          </a:p>
          <a:p>
            <a:pPr>
              <a:lnSpc>
                <a:spcPct val="90000"/>
              </a:lnSpc>
              <a:spcBef>
                <a:spcPts val="0"/>
              </a:spcBef>
              <a:buNone/>
            </a:pPr>
            <a:endParaRPr lang="en-US" sz="1351" dirty="0"/>
          </a:p>
          <a:p>
            <a:pPr>
              <a:lnSpc>
                <a:spcPct val="90000"/>
              </a:lnSpc>
              <a:spcBef>
                <a:spcPts val="0"/>
              </a:spcBef>
            </a:pPr>
            <a:r>
              <a:rPr lang="en-US" sz="1951" b="1" dirty="0"/>
              <a:t>Committee Members serve at the pleasure of the Board.</a:t>
            </a:r>
          </a:p>
          <a:p>
            <a:pPr lvl="1">
              <a:lnSpc>
                <a:spcPct val="110000"/>
              </a:lnSpc>
              <a:buClr>
                <a:schemeClr val="accent3"/>
              </a:buClr>
            </a:pPr>
            <a:r>
              <a:rPr lang="en-US" dirty="0"/>
              <a:t>Input from an advisory committee and its members are wholly advisory.</a:t>
            </a:r>
          </a:p>
          <a:p>
            <a:pPr lvl="1">
              <a:lnSpc>
                <a:spcPct val="110000"/>
              </a:lnSpc>
              <a:buClr>
                <a:schemeClr val="accent3"/>
              </a:buClr>
            </a:pPr>
            <a:r>
              <a:rPr lang="en-US" dirty="0"/>
              <a:t>It is not within the authority of an advisory committee or its members to make decisions, manage or direct the delivery of services on behalf of the zone.  </a:t>
            </a:r>
          </a:p>
          <a:p>
            <a:pPr marL="514337" lvl="2" indent="0">
              <a:lnSpc>
                <a:spcPct val="110000"/>
              </a:lnSpc>
              <a:spcBef>
                <a:spcPts val="0"/>
              </a:spcBef>
              <a:buNone/>
            </a:pPr>
            <a:endParaRPr lang="en-US" sz="1651" dirty="0"/>
          </a:p>
          <a:p>
            <a:pPr>
              <a:lnSpc>
                <a:spcPct val="90000"/>
              </a:lnSpc>
              <a:spcBef>
                <a:spcPts val="0"/>
              </a:spcBef>
            </a:pPr>
            <a:r>
              <a:rPr lang="en-US" sz="1951" b="1" dirty="0"/>
              <a:t>Department of Transportation facilitates communication.</a:t>
            </a:r>
          </a:p>
          <a:p>
            <a:pPr lvl="1">
              <a:lnSpc>
                <a:spcPct val="120000"/>
              </a:lnSpc>
              <a:buClr>
                <a:schemeClr val="accent3"/>
              </a:buClr>
            </a:pPr>
            <a:r>
              <a:rPr lang="en-US" dirty="0"/>
              <a:t>Many levels, many subjects</a:t>
            </a:r>
          </a:p>
          <a:p>
            <a:pPr lvl="1">
              <a:lnSpc>
                <a:spcPct val="120000"/>
              </a:lnSpc>
              <a:buClr>
                <a:schemeClr val="accent3"/>
              </a:buClr>
            </a:pPr>
            <a:r>
              <a:rPr lang="en-US" dirty="0"/>
              <a:t>Various departments</a:t>
            </a:r>
          </a:p>
          <a:p>
            <a:pPr lvl="1">
              <a:lnSpc>
                <a:spcPct val="120000"/>
              </a:lnSpc>
              <a:buClr>
                <a:schemeClr val="accent3"/>
              </a:buClr>
            </a:pPr>
            <a:r>
              <a:rPr lang="en-US" dirty="0"/>
              <a:t>Numerous resources readily available on our website</a:t>
            </a:r>
          </a:p>
          <a:p>
            <a:pPr lvl="2">
              <a:spcBef>
                <a:spcPts val="0"/>
              </a:spcBef>
            </a:pPr>
            <a:endParaRPr lang="en-US" sz="1800" dirty="0"/>
          </a:p>
          <a:p>
            <a:pPr lvl="2">
              <a:spcBef>
                <a:spcPts val="0"/>
              </a:spcBef>
            </a:pPr>
            <a:endParaRPr lang="en-US" sz="1802" dirty="0"/>
          </a:p>
          <a:p>
            <a:pPr lvl="1">
              <a:lnSpc>
                <a:spcPct val="90000"/>
              </a:lnSpc>
              <a:spcBef>
                <a:spcPts val="0"/>
              </a:spcBef>
            </a:pPr>
            <a:endParaRPr lang="en-US" sz="1951" dirty="0"/>
          </a:p>
          <a:p>
            <a:pPr>
              <a:lnSpc>
                <a:spcPct val="90000"/>
              </a:lnSpc>
              <a:spcBef>
                <a:spcPts val="0"/>
              </a:spcBef>
            </a:pPr>
            <a:endParaRPr lang="en-US" sz="1951" dirty="0"/>
          </a:p>
          <a:p>
            <a:pPr marL="0" indent="0">
              <a:lnSpc>
                <a:spcPct val="90000"/>
              </a:lnSpc>
              <a:spcBef>
                <a:spcPts val="0"/>
              </a:spcBef>
              <a:buNone/>
            </a:pPr>
            <a:endParaRPr lang="en-US" sz="1951" dirty="0"/>
          </a:p>
          <a:p>
            <a:pPr>
              <a:lnSpc>
                <a:spcPct val="90000"/>
              </a:lnSpc>
              <a:spcBef>
                <a:spcPts val="0"/>
              </a:spcBef>
            </a:pPr>
            <a:endParaRPr lang="en-US" sz="1951" dirty="0"/>
          </a:p>
          <a:p>
            <a:pPr marL="0" indent="0">
              <a:lnSpc>
                <a:spcPct val="90000"/>
              </a:lnSpc>
              <a:spcBef>
                <a:spcPts val="0"/>
              </a:spcBef>
              <a:buNone/>
            </a:pPr>
            <a:endParaRPr lang="en-US" sz="1351" dirty="0"/>
          </a:p>
          <a:p>
            <a:pPr>
              <a:lnSpc>
                <a:spcPct val="90000"/>
              </a:lnSpc>
              <a:spcBef>
                <a:spcPts val="0"/>
              </a:spcBef>
            </a:pPr>
            <a:endParaRPr lang="en-US" sz="1951" dirty="0"/>
          </a:p>
          <a:p>
            <a:pPr>
              <a:lnSpc>
                <a:spcPct val="90000"/>
              </a:lnSpc>
              <a:spcBef>
                <a:spcPct val="5000"/>
              </a:spcBef>
              <a:buFont typeface="Wingdings" pitchFamily="2" charset="2"/>
              <a:buNone/>
            </a:pPr>
            <a:endParaRPr lang="en-US" sz="2100" dirty="0"/>
          </a:p>
          <a:p>
            <a:pPr>
              <a:lnSpc>
                <a:spcPct val="90000"/>
              </a:lnSpc>
              <a:buFont typeface="Wingdings" pitchFamily="2" charset="2"/>
              <a:buNone/>
            </a:pPr>
            <a:endParaRPr lang="en-US" sz="2100" dirty="0"/>
          </a:p>
          <a:p>
            <a:pPr>
              <a:lnSpc>
                <a:spcPct val="90000"/>
              </a:lnSpc>
              <a:buFont typeface="Wingdings" pitchFamily="2" charset="2"/>
              <a:buNone/>
            </a:pP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71748" y="512701"/>
            <a:ext cx="7195851" cy="801120"/>
          </a:xfrm>
        </p:spPr>
        <p:txBody>
          <a:bodyPr>
            <a:normAutofit fontScale="90000"/>
          </a:bodyPr>
          <a:lstStyle/>
          <a:p>
            <a:r>
              <a:rPr lang="en-US" sz="2800" dirty="0"/>
              <a:t>Advisory Committee &amp; DOT Responsibilities</a:t>
            </a:r>
            <a:endParaRPr lang="en-US" sz="1800" dirty="0"/>
          </a:p>
        </p:txBody>
      </p:sp>
      <p:sp>
        <p:nvSpPr>
          <p:cNvPr id="2" name="TextBox 1">
            <a:extLst>
              <a:ext uri="{FF2B5EF4-FFF2-40B4-BE49-F238E27FC236}">
                <a16:creationId xmlns:a16="http://schemas.microsoft.com/office/drawing/2014/main" id="{7D3B1AC3-E10B-4DC3-B719-ACF1FFFDEF16}"/>
              </a:ext>
            </a:extLst>
          </p:cNvPr>
          <p:cNvSpPr txBox="1"/>
          <p:nvPr/>
        </p:nvSpPr>
        <p:spPr>
          <a:xfrm>
            <a:off x="304800" y="1752600"/>
            <a:ext cx="4419598" cy="4579715"/>
          </a:xfrm>
          <a:prstGeom prst="rect">
            <a:avLst/>
          </a:prstGeom>
          <a:noFill/>
        </p:spPr>
        <p:txBody>
          <a:bodyPr wrap="square" rtlCol="0">
            <a:spAutoFit/>
          </a:bodyPr>
          <a:lstStyle/>
          <a:p>
            <a:pPr marL="85722" eaLnBrk="1" fontAlgn="auto" hangingPunct="1">
              <a:lnSpc>
                <a:spcPct val="90000"/>
              </a:lnSpc>
              <a:spcBef>
                <a:spcPts val="0"/>
              </a:spcBef>
              <a:spcAft>
                <a:spcPts val="0"/>
              </a:spcAft>
              <a:buClr>
                <a:srgbClr val="93A299"/>
              </a:buClr>
              <a:defRPr/>
            </a:pPr>
            <a:r>
              <a:rPr lang="en-US" sz="2000" u="sng" dirty="0">
                <a:latin typeface="Century Gothic"/>
              </a:rPr>
              <a:t>Advisory Committee Responsibilities</a:t>
            </a:r>
          </a:p>
          <a:p>
            <a:pPr marL="257168" lvl="1" indent="-171446" defTabSz="685783" eaLnBrk="1" fontAlgn="auto" hangingPunct="1">
              <a:spcBef>
                <a:spcPct val="20000"/>
              </a:spcBef>
              <a:spcAft>
                <a:spcPts val="0"/>
              </a:spcAft>
              <a:buClr>
                <a:schemeClr val="accent3"/>
              </a:buClr>
              <a:buFont typeface="Arial" pitchFamily="34" charset="0"/>
              <a:buChar char="•"/>
              <a:defRPr/>
            </a:pPr>
            <a:r>
              <a:rPr lang="en-US" dirty="0">
                <a:solidFill>
                  <a:schemeClr val="tx2"/>
                </a:solidFill>
                <a:latin typeface="+mn-lt"/>
              </a:rPr>
              <a:t>Meet with property owners and residents to:</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Evaluate adequacy of services</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Recommend annual budget and work plan</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Recommend action to the County</a:t>
            </a:r>
          </a:p>
          <a:p>
            <a:pPr marL="257168" lvl="1" indent="-171446" defTabSz="685783" eaLnBrk="1" fontAlgn="auto" hangingPunct="1">
              <a:spcBef>
                <a:spcPct val="20000"/>
              </a:spcBef>
              <a:spcAft>
                <a:spcPts val="0"/>
              </a:spcAft>
              <a:buClr>
                <a:schemeClr val="accent3"/>
              </a:buClr>
              <a:buFont typeface="Arial" pitchFamily="34" charset="0"/>
              <a:buChar char="•"/>
              <a:defRPr/>
            </a:pPr>
            <a:r>
              <a:rPr lang="en-US" dirty="0">
                <a:solidFill>
                  <a:schemeClr val="tx2"/>
                </a:solidFill>
                <a:latin typeface="+mn-lt"/>
              </a:rPr>
              <a:t>Subject to California’s open meeting laws (The Brown Act).</a:t>
            </a:r>
          </a:p>
          <a:p>
            <a:pPr marL="257168" lvl="1" indent="-171446" defTabSz="685783" eaLnBrk="1" fontAlgn="auto" hangingPunct="1">
              <a:spcBef>
                <a:spcPct val="20000"/>
              </a:spcBef>
              <a:spcAft>
                <a:spcPts val="0"/>
              </a:spcAft>
              <a:buClr>
                <a:schemeClr val="accent3"/>
              </a:buClr>
              <a:buFont typeface="Arial" pitchFamily="34" charset="0"/>
              <a:buChar char="•"/>
              <a:defRPr/>
            </a:pPr>
            <a:r>
              <a:rPr lang="en-US" dirty="0">
                <a:solidFill>
                  <a:schemeClr val="tx2"/>
                </a:solidFill>
                <a:latin typeface="+mn-lt"/>
              </a:rPr>
              <a:t>Adhere to program guidelines &amp; bylaws.</a:t>
            </a:r>
          </a:p>
          <a:p>
            <a:pPr marL="257168" lvl="1" indent="-171446" defTabSz="685783">
              <a:spcBef>
                <a:spcPct val="20000"/>
              </a:spcBef>
              <a:buClr>
                <a:schemeClr val="accent3"/>
              </a:buClr>
              <a:buFont typeface="Arial" pitchFamily="34" charset="0"/>
              <a:buChar char="•"/>
              <a:defRPr/>
            </a:pPr>
            <a:r>
              <a:rPr lang="en-US" dirty="0">
                <a:solidFill>
                  <a:schemeClr val="tx2"/>
                </a:solidFill>
                <a:latin typeface="+mn-lt"/>
              </a:rPr>
              <a:t>Ethics Training for Local Officials required for reimbursements.</a:t>
            </a:r>
          </a:p>
        </p:txBody>
      </p:sp>
      <p:sp>
        <p:nvSpPr>
          <p:cNvPr id="3" name="TextBox 2">
            <a:extLst>
              <a:ext uri="{FF2B5EF4-FFF2-40B4-BE49-F238E27FC236}">
                <a16:creationId xmlns:a16="http://schemas.microsoft.com/office/drawing/2014/main" id="{8E645F61-DA0E-4F7E-AED1-C1EEE6647FB9}"/>
              </a:ext>
            </a:extLst>
          </p:cNvPr>
          <p:cNvSpPr txBox="1"/>
          <p:nvPr/>
        </p:nvSpPr>
        <p:spPr>
          <a:xfrm>
            <a:off x="4800602" y="1636253"/>
            <a:ext cx="4038598" cy="4458785"/>
          </a:xfrm>
          <a:prstGeom prst="rect">
            <a:avLst/>
          </a:prstGeom>
          <a:noFill/>
        </p:spPr>
        <p:txBody>
          <a:bodyPr wrap="square" rtlCol="0">
            <a:spAutoFit/>
          </a:bodyPr>
          <a:lstStyle/>
          <a:p>
            <a:pPr marL="85722" eaLnBrk="1" fontAlgn="auto" hangingPunct="1">
              <a:lnSpc>
                <a:spcPct val="150000"/>
              </a:lnSpc>
              <a:spcBef>
                <a:spcPts val="0"/>
              </a:spcBef>
              <a:spcAft>
                <a:spcPts val="0"/>
              </a:spcAft>
              <a:buClr>
                <a:srgbClr val="93A299"/>
              </a:buClr>
              <a:defRPr/>
            </a:pPr>
            <a:r>
              <a:rPr lang="en-US" sz="2000" u="sng" dirty="0">
                <a:latin typeface="Century Gothic"/>
              </a:rPr>
              <a:t>DOT Responsibilities </a:t>
            </a:r>
          </a:p>
          <a:p>
            <a:pPr marL="257168" indent="-171446" eaLnBrk="1" fontAlgn="auto" hangingPunct="1">
              <a:spcBef>
                <a:spcPts val="0"/>
              </a:spcBef>
              <a:spcAft>
                <a:spcPts val="0"/>
              </a:spcAft>
              <a:buClr>
                <a:schemeClr val="accent3"/>
              </a:buClr>
              <a:buFont typeface="Arial" pitchFamily="34" charset="0"/>
              <a:buChar char="•"/>
              <a:defRPr/>
            </a:pPr>
            <a:r>
              <a:rPr lang="en-US" dirty="0">
                <a:solidFill>
                  <a:schemeClr val="tx2"/>
                </a:solidFill>
                <a:latin typeface="+mn-lt"/>
              </a:rPr>
              <a:t>Works with Advisory Committees to:</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Evaluate adequacy of services</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Develop annual budget and work plan</a:t>
            </a:r>
          </a:p>
          <a:p>
            <a:pPr marL="828672" lvl="1" indent="-285750" eaLnBrk="1" fontAlgn="auto" hangingPunct="1">
              <a:lnSpc>
                <a:spcPct val="90000"/>
              </a:lnSpc>
              <a:spcBef>
                <a:spcPts val="0"/>
              </a:spcBef>
              <a:spcAft>
                <a:spcPts val="0"/>
              </a:spcAft>
              <a:buClr>
                <a:schemeClr val="tx2"/>
              </a:buClr>
              <a:buFont typeface="Arial" panose="020B0604020202020204" pitchFamily="34" charset="0"/>
              <a:buChar char="•"/>
              <a:defRPr/>
            </a:pPr>
            <a:r>
              <a:rPr lang="en-US" dirty="0">
                <a:latin typeface="+mn-lt"/>
              </a:rPr>
              <a:t>Recommend action to the County CAO, Board</a:t>
            </a:r>
          </a:p>
          <a:p>
            <a:pPr marL="85722" eaLnBrk="1" fontAlgn="auto" hangingPunct="1">
              <a:lnSpc>
                <a:spcPct val="90000"/>
              </a:lnSpc>
              <a:spcBef>
                <a:spcPts val="0"/>
              </a:spcBef>
              <a:spcAft>
                <a:spcPts val="0"/>
              </a:spcAft>
              <a:buClr>
                <a:schemeClr val="accent2"/>
              </a:buClr>
              <a:defRPr/>
            </a:pPr>
            <a:endParaRPr lang="en-US" dirty="0">
              <a:solidFill>
                <a:schemeClr val="tx2"/>
              </a:solidFill>
              <a:latin typeface="+mn-lt"/>
            </a:endParaRPr>
          </a:p>
          <a:p>
            <a:pPr marL="257168" indent="-171446" eaLnBrk="1" fontAlgn="auto" hangingPunct="1">
              <a:lnSpc>
                <a:spcPct val="90000"/>
              </a:lnSpc>
              <a:spcBef>
                <a:spcPts val="0"/>
              </a:spcBef>
              <a:spcAft>
                <a:spcPts val="0"/>
              </a:spcAft>
              <a:buClr>
                <a:schemeClr val="accent3"/>
              </a:buClr>
              <a:buFont typeface="Arial" pitchFamily="34" charset="0"/>
              <a:buChar char="•"/>
              <a:defRPr/>
            </a:pPr>
            <a:r>
              <a:rPr lang="en-US" dirty="0">
                <a:solidFill>
                  <a:schemeClr val="tx2"/>
                </a:solidFill>
                <a:latin typeface="+mn-lt"/>
              </a:rPr>
              <a:t>Ensure Zones comply with requirements of the program.</a:t>
            </a:r>
          </a:p>
          <a:p>
            <a:pPr marL="257168" indent="-171446" eaLnBrk="1" fontAlgn="auto" hangingPunct="1">
              <a:lnSpc>
                <a:spcPct val="90000"/>
              </a:lnSpc>
              <a:spcBef>
                <a:spcPts val="0"/>
              </a:spcBef>
              <a:spcAft>
                <a:spcPts val="0"/>
              </a:spcAft>
              <a:buClr>
                <a:schemeClr val="accent2"/>
              </a:buClr>
              <a:buFont typeface="Arial" pitchFamily="34" charset="0"/>
              <a:buChar char="•"/>
              <a:defRPr/>
            </a:pPr>
            <a:endParaRPr lang="en-US" dirty="0">
              <a:solidFill>
                <a:schemeClr val="tx2"/>
              </a:solidFill>
              <a:latin typeface="+mn-lt"/>
            </a:endParaRPr>
          </a:p>
          <a:p>
            <a:pPr marL="85723" algn="ctr" eaLnBrk="1" fontAlgn="auto" hangingPunct="1">
              <a:lnSpc>
                <a:spcPct val="120000"/>
              </a:lnSpc>
              <a:spcBef>
                <a:spcPts val="0"/>
              </a:spcBef>
              <a:spcAft>
                <a:spcPts val="0"/>
              </a:spcAft>
              <a:buClr>
                <a:srgbClr val="93A299"/>
              </a:buClr>
              <a:defRPr/>
            </a:pPr>
            <a:r>
              <a:rPr lang="en-US" sz="1600" b="1" i="1" dirty="0">
                <a:latin typeface="Century Gothic"/>
              </a:rPr>
              <a:t>We are here to help you navigate processes and support the zone’s operations.</a:t>
            </a:r>
            <a:endParaRPr lang="en-US" dirty="0"/>
          </a:p>
        </p:txBody>
      </p:sp>
      <p:cxnSp>
        <p:nvCxnSpPr>
          <p:cNvPr id="7" name="Straight Connector 6">
            <a:extLst>
              <a:ext uri="{FF2B5EF4-FFF2-40B4-BE49-F238E27FC236}">
                <a16:creationId xmlns:a16="http://schemas.microsoft.com/office/drawing/2014/main" id="{6524D34A-D82F-49E5-87C1-419B6380B80E}"/>
              </a:ext>
            </a:extLst>
          </p:cNvPr>
          <p:cNvCxnSpPr>
            <a:cxnSpLocks/>
          </p:cNvCxnSpPr>
          <p:nvPr/>
        </p:nvCxnSpPr>
        <p:spPr>
          <a:xfrm>
            <a:off x="4572000" y="1636253"/>
            <a:ext cx="0" cy="493776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98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6286500" cy="857251"/>
          </a:xfrm>
        </p:spPr>
        <p:txBody>
          <a:bodyPr>
            <a:noAutofit/>
          </a:bodyPr>
          <a:lstStyle/>
          <a:p>
            <a:r>
              <a:rPr lang="en-US" sz="2800" dirty="0"/>
              <a:t>Advisory committee </a:t>
            </a:r>
            <a:br>
              <a:rPr lang="en-US" sz="2800" dirty="0"/>
            </a:br>
            <a:r>
              <a:rPr lang="en-US" sz="2800" dirty="0"/>
              <a:t>meeting requirements</a:t>
            </a:r>
          </a:p>
        </p:txBody>
      </p:sp>
      <p:sp>
        <p:nvSpPr>
          <p:cNvPr id="3" name="Content Placeholder 2"/>
          <p:cNvSpPr>
            <a:spLocks noGrp="1"/>
          </p:cNvSpPr>
          <p:nvPr>
            <p:ph idx="1"/>
          </p:nvPr>
        </p:nvSpPr>
        <p:spPr>
          <a:xfrm>
            <a:off x="762000" y="1447800"/>
            <a:ext cx="7620000" cy="4648200"/>
          </a:xfrm>
        </p:spPr>
        <p:txBody>
          <a:bodyPr>
            <a:normAutofit fontScale="77500" lnSpcReduction="20000"/>
          </a:bodyPr>
          <a:lstStyle/>
          <a:p>
            <a:pPr lvl="1">
              <a:lnSpc>
                <a:spcPct val="150000"/>
              </a:lnSpc>
              <a:buClr>
                <a:schemeClr val="accent1"/>
              </a:buClr>
            </a:pPr>
            <a:r>
              <a:rPr lang="en-US" sz="2800" dirty="0"/>
              <a:t>All meetings are subject to provisions of the Brown Act  - California’s Open Meeting Laws</a:t>
            </a:r>
          </a:p>
          <a:p>
            <a:pPr lvl="1">
              <a:lnSpc>
                <a:spcPct val="150000"/>
              </a:lnSpc>
              <a:buClr>
                <a:schemeClr val="accent1"/>
              </a:buClr>
            </a:pPr>
            <a:r>
              <a:rPr lang="en-US" sz="2800" dirty="0"/>
              <a:t>Four meetings per year</a:t>
            </a:r>
          </a:p>
          <a:p>
            <a:pPr lvl="2">
              <a:lnSpc>
                <a:spcPct val="150000"/>
              </a:lnSpc>
            </a:pPr>
            <a:r>
              <a:rPr lang="en-US" sz="2400" dirty="0"/>
              <a:t>One of the four is the General Meeting</a:t>
            </a:r>
          </a:p>
          <a:p>
            <a:pPr lvl="1">
              <a:lnSpc>
                <a:spcPct val="150000"/>
              </a:lnSpc>
              <a:buClr>
                <a:schemeClr val="accent1"/>
              </a:buClr>
            </a:pPr>
            <a:r>
              <a:rPr lang="en-US" sz="2800" dirty="0"/>
              <a:t>Advance agenda to County for approval </a:t>
            </a:r>
            <a:r>
              <a:rPr lang="en-US" sz="2800" i="1" u="sng" dirty="0"/>
              <a:t>one week before the meeting date</a:t>
            </a:r>
          </a:p>
          <a:p>
            <a:pPr lvl="1">
              <a:lnSpc>
                <a:spcPct val="150000"/>
              </a:lnSpc>
              <a:buClr>
                <a:schemeClr val="accent1"/>
              </a:buClr>
            </a:pPr>
            <a:r>
              <a:rPr lang="en-US" altLang="en-US" sz="2800" dirty="0"/>
              <a:t>Provide minutes to the County </a:t>
            </a:r>
            <a:r>
              <a:rPr lang="en-US" altLang="en-US" sz="2800" i="1" u="sng" dirty="0"/>
              <a:t>within one week</a:t>
            </a:r>
            <a:r>
              <a:rPr lang="en-US" altLang="en-US" sz="2800" dirty="0"/>
              <a:t>, even if not yet adopted</a:t>
            </a:r>
          </a:p>
          <a:p>
            <a:pPr lvl="1">
              <a:lnSpc>
                <a:spcPct val="150000"/>
              </a:lnSpc>
              <a:buClr>
                <a:schemeClr val="accent1"/>
              </a:buClr>
            </a:pPr>
            <a:r>
              <a:rPr lang="en-US" altLang="en-US" sz="2800" dirty="0"/>
              <a:t>Follow procedures detailed in the bylaws</a:t>
            </a:r>
          </a:p>
          <a:p>
            <a:pPr marL="0" indent="0">
              <a:buNone/>
            </a:pPr>
            <a:endParaRPr lang="en-US" dirty="0"/>
          </a:p>
          <a:p>
            <a:endParaRPr lang="en-US" dirty="0"/>
          </a:p>
        </p:txBody>
      </p:sp>
    </p:spTree>
    <p:extLst>
      <p:ext uri="{BB962C8B-B14F-4D97-AF65-F5344CB8AC3E}">
        <p14:creationId xmlns:p14="http://schemas.microsoft.com/office/powerpoint/2010/main" val="2052715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dirty="0"/>
              <a:t>Brown Act</a:t>
            </a:r>
          </a:p>
        </p:txBody>
      </p:sp>
      <p:sp>
        <p:nvSpPr>
          <p:cNvPr id="3075" name="Rectangle 3"/>
          <p:cNvSpPr>
            <a:spLocks noGrp="1" noChangeArrowheads="1"/>
          </p:cNvSpPr>
          <p:nvPr>
            <p:ph idx="1"/>
          </p:nvPr>
        </p:nvSpPr>
        <p:spPr>
          <a:xfrm>
            <a:off x="827700" y="1371601"/>
            <a:ext cx="7173300" cy="4876806"/>
          </a:xfrm>
        </p:spPr>
        <p:txBody>
          <a:bodyPr>
            <a:normAutofit fontScale="92500"/>
          </a:bodyPr>
          <a:lstStyle/>
          <a:p>
            <a:pPr eaLnBrk="1" hangingPunct="1"/>
            <a:r>
              <a:rPr lang="en-US" altLang="en-US" sz="2800" b="1" dirty="0"/>
              <a:t>What is the Brown Act?</a:t>
            </a:r>
          </a:p>
          <a:p>
            <a:pPr lvl="1" eaLnBrk="1" hangingPunct="1">
              <a:buClr>
                <a:schemeClr val="accent3"/>
              </a:buClr>
            </a:pPr>
            <a:r>
              <a:rPr lang="en-US" altLang="en-US" sz="2400" dirty="0"/>
              <a:t>The Ralph M. Brown Act, California’s Open Meeting Law:</a:t>
            </a:r>
          </a:p>
          <a:p>
            <a:pPr lvl="1" algn="ctr" eaLnBrk="1" hangingPunct="1">
              <a:buFontTx/>
              <a:buNone/>
            </a:pPr>
            <a:r>
              <a:rPr lang="en-US" altLang="en-US" sz="2800" i="1" dirty="0"/>
              <a:t>“Open decisions, openly arrived.”</a:t>
            </a:r>
          </a:p>
          <a:p>
            <a:pPr lvl="1"/>
            <a:endParaRPr lang="en-US" altLang="en-US" sz="2400" dirty="0"/>
          </a:p>
          <a:p>
            <a:pPr lvl="1">
              <a:buClr>
                <a:schemeClr val="accent3"/>
              </a:buClr>
            </a:pPr>
            <a:r>
              <a:rPr lang="en-US" altLang="en-US" sz="2400" dirty="0"/>
              <a:t>Guarantees the public’s right to attend the meetings of public agencies </a:t>
            </a:r>
          </a:p>
          <a:p>
            <a:pPr lvl="1">
              <a:buClr>
                <a:schemeClr val="accent3"/>
              </a:buClr>
            </a:pPr>
            <a:r>
              <a:rPr lang="en-US" altLang="en-US" sz="2400" dirty="0"/>
              <a:t>Facilitates public participation in all phases of local government decision-making </a:t>
            </a:r>
          </a:p>
          <a:p>
            <a:pPr lvl="1">
              <a:buClr>
                <a:schemeClr val="accent3"/>
              </a:buClr>
            </a:pPr>
            <a:r>
              <a:rPr lang="en-US" altLang="en-US" sz="2400" dirty="0"/>
              <a:t>Curbs misuse of the democratic process by secret legislation</a:t>
            </a:r>
          </a:p>
        </p:txBody>
      </p:sp>
    </p:spTree>
    <p:extLst>
      <p:ext uri="{BB962C8B-B14F-4D97-AF65-F5344CB8AC3E}">
        <p14:creationId xmlns:p14="http://schemas.microsoft.com/office/powerpoint/2010/main" val="62021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eaLnBrk="1" hangingPunct="1"/>
            <a:r>
              <a:rPr lang="en-US" altLang="en-US" dirty="0"/>
              <a:t>Brown Act Requirements: Meetings</a:t>
            </a:r>
          </a:p>
        </p:txBody>
      </p:sp>
      <p:sp>
        <p:nvSpPr>
          <p:cNvPr id="4099" name="Rectangle 3"/>
          <p:cNvSpPr>
            <a:spLocks noGrp="1" noChangeArrowheads="1"/>
          </p:cNvSpPr>
          <p:nvPr>
            <p:ph idx="1"/>
          </p:nvPr>
        </p:nvSpPr>
        <p:spPr>
          <a:xfrm>
            <a:off x="304800" y="1889343"/>
            <a:ext cx="8534400" cy="4648200"/>
          </a:xfrm>
        </p:spPr>
        <p:txBody>
          <a:bodyPr>
            <a:normAutofit/>
          </a:bodyPr>
          <a:lstStyle/>
          <a:p>
            <a:pPr eaLnBrk="1" hangingPunct="1"/>
            <a:r>
              <a:rPr lang="en-US" altLang="en-US" sz="2600" b="1" dirty="0"/>
              <a:t>What is considered a meeting?</a:t>
            </a:r>
          </a:p>
          <a:p>
            <a:pPr eaLnBrk="1" hangingPunct="1"/>
            <a:endParaRPr lang="en-US" altLang="en-US" sz="2600" b="1" dirty="0"/>
          </a:p>
          <a:p>
            <a:pPr lvl="1" eaLnBrk="1" hangingPunct="1">
              <a:buClr>
                <a:schemeClr val="accent3"/>
              </a:buClr>
            </a:pPr>
            <a:r>
              <a:rPr lang="en-US" sz="2400" dirty="0"/>
              <a:t>Any congregation of a majority of the members of a legislative body at the same time and location … to </a:t>
            </a:r>
            <a:r>
              <a:rPr lang="en-US" sz="2400" b="1" dirty="0"/>
              <a:t>hear</a:t>
            </a:r>
            <a:r>
              <a:rPr lang="en-US" sz="2400" dirty="0"/>
              <a:t>, </a:t>
            </a:r>
            <a:r>
              <a:rPr lang="en-US" sz="2400" b="1" dirty="0"/>
              <a:t>discuss</a:t>
            </a:r>
            <a:r>
              <a:rPr lang="en-US" sz="2400" dirty="0"/>
              <a:t>, </a:t>
            </a:r>
            <a:r>
              <a:rPr lang="en-US" sz="2400" b="1" dirty="0"/>
              <a:t>deliberate</a:t>
            </a:r>
            <a:r>
              <a:rPr lang="en-US" sz="2400" dirty="0"/>
              <a:t>, </a:t>
            </a:r>
            <a:r>
              <a:rPr lang="en-US" sz="2400" b="1" dirty="0"/>
              <a:t>or take action </a:t>
            </a:r>
            <a:r>
              <a:rPr lang="en-US" sz="2400" dirty="0"/>
              <a:t>on any item that is within the subject matter jurisdiction of the legislative body. </a:t>
            </a:r>
          </a:p>
          <a:p>
            <a:pPr lvl="1" eaLnBrk="1" hangingPunct="1">
              <a:buClr>
                <a:schemeClr val="accent3"/>
              </a:buClr>
            </a:pPr>
            <a:endParaRPr lang="en-US" sz="2400" dirty="0"/>
          </a:p>
          <a:p>
            <a:pPr lvl="1" eaLnBrk="1" hangingPunct="1">
              <a:buClr>
                <a:schemeClr val="accent3"/>
              </a:buClr>
            </a:pPr>
            <a:r>
              <a:rPr lang="en-US" sz="2400" dirty="0"/>
              <a:t>The legislative body does not need to take action in order for it to be considered a meeting.</a:t>
            </a:r>
            <a:endParaRPr lang="en-US" altLang="en-US" sz="2600" dirty="0"/>
          </a:p>
          <a:p>
            <a:pPr eaLnBrk="1" hangingPunct="1">
              <a:buFontTx/>
              <a:buNone/>
            </a:pPr>
            <a:endParaRPr lang="en-US" altLang="en-US" sz="2100" dirty="0"/>
          </a:p>
          <a:p>
            <a:pPr lvl="1" eaLnBrk="1" hangingPunct="1"/>
            <a:endParaRPr lang="en-US" altLang="en-US" sz="1875" dirty="0"/>
          </a:p>
        </p:txBody>
      </p:sp>
    </p:spTree>
    <p:extLst>
      <p:ext uri="{BB962C8B-B14F-4D97-AF65-F5344CB8AC3E}">
        <p14:creationId xmlns:p14="http://schemas.microsoft.com/office/powerpoint/2010/main" val="14238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eaLnBrk="1" hangingPunct="1"/>
            <a:r>
              <a:rPr lang="en-US" altLang="en-US" dirty="0"/>
              <a:t>Brown Act Requirements: </a:t>
            </a:r>
            <a:br>
              <a:rPr lang="en-US" altLang="en-US" dirty="0"/>
            </a:br>
            <a:r>
              <a:rPr lang="en-US" altLang="en-US" dirty="0"/>
              <a:t>rules for meetings</a:t>
            </a:r>
          </a:p>
        </p:txBody>
      </p:sp>
      <p:sp>
        <p:nvSpPr>
          <p:cNvPr id="6147" name="Rectangle 3"/>
          <p:cNvSpPr>
            <a:spLocks noGrp="1" noChangeArrowheads="1"/>
          </p:cNvSpPr>
          <p:nvPr>
            <p:ph idx="1"/>
          </p:nvPr>
        </p:nvSpPr>
        <p:spPr>
          <a:xfrm>
            <a:off x="441664" y="1981200"/>
            <a:ext cx="8260672" cy="4572000"/>
          </a:xfrm>
        </p:spPr>
        <p:txBody>
          <a:bodyPr>
            <a:normAutofit fontScale="92500" lnSpcReduction="10000"/>
          </a:bodyPr>
          <a:lstStyle/>
          <a:p>
            <a:pPr eaLnBrk="1" hangingPunct="1"/>
            <a:r>
              <a:rPr lang="en-US" altLang="en-US" sz="1800" dirty="0"/>
              <a:t>Must be open and public</a:t>
            </a:r>
          </a:p>
          <a:p>
            <a:pPr eaLnBrk="1" hangingPunct="1"/>
            <a:endParaRPr lang="en-US" altLang="en-US" sz="1800" dirty="0"/>
          </a:p>
          <a:p>
            <a:pPr eaLnBrk="1" hangingPunct="1"/>
            <a:r>
              <a:rPr lang="en-US" altLang="en-US" sz="1800" dirty="0"/>
              <a:t>Facilities must allow ADA accommodation for participation</a:t>
            </a:r>
          </a:p>
          <a:p>
            <a:pPr eaLnBrk="1" hangingPunct="1"/>
            <a:endParaRPr lang="en-US" altLang="en-US" sz="1800" dirty="0"/>
          </a:p>
          <a:p>
            <a:pPr eaLnBrk="1" hangingPunct="1"/>
            <a:r>
              <a:rPr lang="en-US" altLang="en-US" sz="1800" dirty="0"/>
              <a:t>Committees cannot require a member of the public to register his or her name or provide other information as a condition to attendance (an attendance list must indicate that signing is voluntary)</a:t>
            </a:r>
          </a:p>
          <a:p>
            <a:pPr eaLnBrk="1" hangingPunct="1"/>
            <a:endParaRPr lang="en-US" altLang="en-US" sz="1800" dirty="0"/>
          </a:p>
          <a:p>
            <a:pPr eaLnBrk="1" hangingPunct="1"/>
            <a:r>
              <a:rPr lang="en-US" altLang="en-US" sz="1800" dirty="0"/>
              <a:t>The public has a right to record and broadcast the meeting</a:t>
            </a:r>
          </a:p>
          <a:p>
            <a:pPr eaLnBrk="1" hangingPunct="1"/>
            <a:endParaRPr lang="en-US" altLang="en-US" sz="1800" dirty="0"/>
          </a:p>
          <a:p>
            <a:pPr eaLnBrk="1" hangingPunct="1"/>
            <a:r>
              <a:rPr lang="en-US" altLang="en-US" sz="1800" dirty="0"/>
              <a:t>The Agenda must be posted 72 hours in advance</a:t>
            </a:r>
          </a:p>
          <a:p>
            <a:pPr eaLnBrk="1" hangingPunct="1"/>
            <a:endParaRPr lang="en-US" altLang="en-US" sz="1800" dirty="0"/>
          </a:p>
          <a:p>
            <a:pPr eaLnBrk="1" hangingPunct="1"/>
            <a:r>
              <a:rPr lang="en-US" altLang="en-US" sz="1800" dirty="0"/>
              <a:t>Each meeting shall have a separate public comment item</a:t>
            </a:r>
          </a:p>
        </p:txBody>
      </p:sp>
    </p:spTree>
    <p:extLst>
      <p:ext uri="{BB962C8B-B14F-4D97-AF65-F5344CB8AC3E}">
        <p14:creationId xmlns:p14="http://schemas.microsoft.com/office/powerpoint/2010/main" val="863200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237BF-E524-4835-B9FC-766EFB0DEB7C}"/>
              </a:ext>
            </a:extLst>
          </p:cNvPr>
          <p:cNvSpPr>
            <a:spLocks noGrp="1"/>
          </p:cNvSpPr>
          <p:nvPr>
            <p:ph type="title"/>
          </p:nvPr>
        </p:nvSpPr>
        <p:spPr/>
        <p:txBody>
          <a:bodyPr/>
          <a:lstStyle/>
          <a:p>
            <a:r>
              <a:rPr lang="en-US" altLang="en-US" sz="3600" dirty="0"/>
              <a:t>Brown Act Requirements: </a:t>
            </a:r>
            <a:br>
              <a:rPr lang="en-US" altLang="en-US" sz="3600" dirty="0"/>
            </a:br>
            <a:r>
              <a:rPr lang="en-US" altLang="en-US" sz="3600" dirty="0"/>
              <a:t>rules for meetings</a:t>
            </a:r>
            <a:endParaRPr lang="en-US" sz="3600" dirty="0"/>
          </a:p>
        </p:txBody>
      </p:sp>
      <p:sp>
        <p:nvSpPr>
          <p:cNvPr id="3" name="Content Placeholder 2">
            <a:extLst>
              <a:ext uri="{FF2B5EF4-FFF2-40B4-BE49-F238E27FC236}">
                <a16:creationId xmlns:a16="http://schemas.microsoft.com/office/drawing/2014/main" id="{B3EBAAB2-8ACA-4208-96B2-C6AF6FAB01FD}"/>
              </a:ext>
            </a:extLst>
          </p:cNvPr>
          <p:cNvSpPr>
            <a:spLocks noGrp="1"/>
          </p:cNvSpPr>
          <p:nvPr>
            <p:ph idx="1"/>
          </p:nvPr>
        </p:nvSpPr>
        <p:spPr>
          <a:xfrm>
            <a:off x="457200" y="1752602"/>
            <a:ext cx="8382000" cy="4800598"/>
          </a:xfrm>
        </p:spPr>
        <p:txBody>
          <a:bodyPr>
            <a:normAutofit/>
          </a:bodyPr>
          <a:lstStyle/>
          <a:p>
            <a:r>
              <a:rPr lang="en-US" sz="2800" b="1" dirty="0"/>
              <a:t>Items not on the Agenda:</a:t>
            </a:r>
          </a:p>
          <a:p>
            <a:pPr lvl="1">
              <a:lnSpc>
                <a:spcPct val="150000"/>
              </a:lnSpc>
              <a:buClr>
                <a:schemeClr val="accent3"/>
              </a:buClr>
            </a:pPr>
            <a:r>
              <a:rPr lang="en-US" sz="2000" dirty="0"/>
              <a:t>No discussion or decision on items not on the posted Agenda</a:t>
            </a:r>
          </a:p>
          <a:p>
            <a:pPr lvl="1">
              <a:lnSpc>
                <a:spcPct val="150000"/>
              </a:lnSpc>
              <a:buClr>
                <a:schemeClr val="accent3"/>
              </a:buClr>
            </a:pPr>
            <a:r>
              <a:rPr lang="en-US" sz="2000" dirty="0"/>
              <a:t>Committee members may respond briefly to questions posed by the public</a:t>
            </a:r>
          </a:p>
          <a:p>
            <a:pPr lvl="1">
              <a:lnSpc>
                <a:spcPct val="150000"/>
              </a:lnSpc>
              <a:buClr>
                <a:schemeClr val="accent3"/>
              </a:buClr>
            </a:pPr>
            <a:r>
              <a:rPr lang="en-US" sz="2000" dirty="0"/>
              <a:t>Committee members may make a brief report on his/her own activities</a:t>
            </a:r>
          </a:p>
          <a:p>
            <a:pPr lvl="1">
              <a:lnSpc>
                <a:spcPct val="150000"/>
              </a:lnSpc>
              <a:buClr>
                <a:schemeClr val="accent3"/>
              </a:buClr>
            </a:pPr>
            <a:r>
              <a:rPr lang="en-US" sz="2000" dirty="0"/>
              <a:t>Committee members may request the inclusion of an item at a later meeting or place a matter on a future agenda</a:t>
            </a:r>
          </a:p>
        </p:txBody>
      </p:sp>
    </p:spTree>
    <p:extLst>
      <p:ext uri="{BB962C8B-B14F-4D97-AF65-F5344CB8AC3E}">
        <p14:creationId xmlns:p14="http://schemas.microsoft.com/office/powerpoint/2010/main" val="156626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291A4-6A87-4EC5-A0CB-930270964F3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A97B90E5-6E1D-4B4C-86A1-01C031E59746}"/>
              </a:ext>
            </a:extLst>
          </p:cNvPr>
          <p:cNvSpPr>
            <a:spLocks noGrp="1"/>
          </p:cNvSpPr>
          <p:nvPr>
            <p:ph idx="1"/>
          </p:nvPr>
        </p:nvSpPr>
        <p:spPr>
          <a:xfrm>
            <a:off x="484710" y="1276006"/>
            <a:ext cx="8174580" cy="5105406"/>
          </a:xfrm>
        </p:spPr>
        <p:txBody>
          <a:bodyPr>
            <a:normAutofit/>
          </a:bodyPr>
          <a:lstStyle/>
          <a:p>
            <a:r>
              <a:rPr lang="en-US" sz="2400" dirty="0"/>
              <a:t>Every meeting agenda must allow the public to speak on any item of interest within the subject area of the legislative body.</a:t>
            </a:r>
          </a:p>
          <a:p>
            <a:r>
              <a:rPr lang="en-US" sz="2400" dirty="0"/>
              <a:t>Public must be allowed to speak on specific item of business before or during the consideration of the item.</a:t>
            </a:r>
          </a:p>
          <a:p>
            <a:r>
              <a:rPr lang="en-US" sz="2400" dirty="0"/>
              <a:t>Committees may adopt reasonable regulations for public comment (e.g. time limits)</a:t>
            </a:r>
          </a:p>
          <a:p>
            <a:r>
              <a:rPr lang="en-US" sz="2400" dirty="0"/>
              <a:t>Committee Members may not prohibit criticism of policies, procedures, programs or services, or of the acts or omissions of the legislative body</a:t>
            </a:r>
          </a:p>
        </p:txBody>
      </p:sp>
    </p:spTree>
    <p:extLst>
      <p:ext uri="{BB962C8B-B14F-4D97-AF65-F5344CB8AC3E}">
        <p14:creationId xmlns:p14="http://schemas.microsoft.com/office/powerpoint/2010/main" val="112770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pPr algn="ctr"/>
            <a:r>
              <a:rPr lang="en-US" dirty="0"/>
              <a:t>Agenda topics</a:t>
            </a:r>
          </a:p>
        </p:txBody>
      </p:sp>
      <p:sp>
        <p:nvSpPr>
          <p:cNvPr id="21509" name="Rectangle 5"/>
          <p:cNvSpPr>
            <a:spLocks noGrp="1" noChangeArrowheads="1"/>
          </p:cNvSpPr>
          <p:nvPr>
            <p:ph idx="1"/>
          </p:nvPr>
        </p:nvSpPr>
        <p:spPr>
          <a:xfrm>
            <a:off x="828436" y="1524000"/>
            <a:ext cx="7401164" cy="4881282"/>
          </a:xfrm>
        </p:spPr>
        <p:txBody>
          <a:bodyPr>
            <a:normAutofit fontScale="25000" lnSpcReduction="20000"/>
          </a:bodyPr>
          <a:lstStyle/>
          <a:p>
            <a:pPr>
              <a:lnSpc>
                <a:spcPct val="150000"/>
              </a:lnSpc>
            </a:pPr>
            <a:r>
              <a:rPr lang="en-US" sz="7200" dirty="0"/>
              <a:t>What is a Zone of Benefit?</a:t>
            </a:r>
          </a:p>
          <a:p>
            <a:pPr>
              <a:lnSpc>
                <a:spcPct val="150000"/>
              </a:lnSpc>
            </a:pPr>
            <a:r>
              <a:rPr lang="en-US" sz="7200" dirty="0"/>
              <a:t>Advisory Committee Overview</a:t>
            </a:r>
          </a:p>
          <a:p>
            <a:pPr>
              <a:lnSpc>
                <a:spcPct val="150000"/>
              </a:lnSpc>
            </a:pPr>
            <a:r>
              <a:rPr lang="en-US" sz="7200" dirty="0"/>
              <a:t>California’s Open Meeting Laws (The Brown Act)</a:t>
            </a:r>
          </a:p>
          <a:p>
            <a:pPr>
              <a:lnSpc>
                <a:spcPct val="150000"/>
              </a:lnSpc>
            </a:pPr>
            <a:r>
              <a:rPr lang="en-US" sz="7200" dirty="0"/>
              <a:t>Ethics Training Requirement</a:t>
            </a:r>
          </a:p>
          <a:p>
            <a:pPr>
              <a:lnSpc>
                <a:spcPct val="150000"/>
              </a:lnSpc>
            </a:pPr>
            <a:r>
              <a:rPr lang="en-US" sz="7200" dirty="0"/>
              <a:t>Website Resources</a:t>
            </a:r>
          </a:p>
          <a:p>
            <a:pPr>
              <a:lnSpc>
                <a:spcPct val="150000"/>
              </a:lnSpc>
            </a:pPr>
            <a:r>
              <a:rPr lang="en-US" sz="7200" dirty="0"/>
              <a:t>Amended Guidelines, Advisory Committee Manual &amp; Bylaws</a:t>
            </a:r>
          </a:p>
          <a:p>
            <a:pPr>
              <a:lnSpc>
                <a:spcPct val="150000"/>
              </a:lnSpc>
            </a:pPr>
            <a:r>
              <a:rPr lang="en-US" sz="7200" dirty="0"/>
              <a:t>Volunteer Work Program</a:t>
            </a:r>
          </a:p>
          <a:p>
            <a:pPr>
              <a:lnSpc>
                <a:spcPct val="150000"/>
              </a:lnSpc>
            </a:pPr>
            <a:r>
              <a:rPr lang="en-US" sz="7200" dirty="0"/>
              <a:t>Elections</a:t>
            </a:r>
          </a:p>
          <a:p>
            <a:pPr>
              <a:lnSpc>
                <a:spcPct val="150000"/>
              </a:lnSpc>
            </a:pPr>
            <a:r>
              <a:rPr lang="en-US" sz="7200" dirty="0"/>
              <a:t>Zone Calendar</a:t>
            </a:r>
          </a:p>
          <a:p>
            <a:pPr>
              <a:lnSpc>
                <a:spcPct val="150000"/>
              </a:lnSpc>
            </a:pPr>
            <a:r>
              <a:rPr lang="en-US" sz="7200" dirty="0"/>
              <a:t>General Questions</a:t>
            </a:r>
          </a:p>
          <a:p>
            <a:pPr>
              <a:lnSpc>
                <a:spcPct val="90000"/>
              </a:lnSpc>
            </a:pPr>
            <a:endParaRPr lang="en-US" dirty="0"/>
          </a:p>
          <a:p>
            <a:pPr marL="0" indent="0">
              <a:lnSpc>
                <a:spcPct val="90000"/>
              </a:lnSpc>
              <a:buNone/>
            </a:pPr>
            <a:endParaRPr lang="en-US" dirty="0"/>
          </a:p>
          <a:p>
            <a:pPr>
              <a:lnSpc>
                <a:spcPct val="90000"/>
              </a:lnSpc>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697D-8FC1-42CF-BFCE-DA6D712A2AD6}"/>
              </a:ext>
            </a:extLst>
          </p:cNvPr>
          <p:cNvSpPr>
            <a:spLocks noGrp="1"/>
          </p:cNvSpPr>
          <p:nvPr>
            <p:ph type="title"/>
          </p:nvPr>
        </p:nvSpPr>
        <p:spPr/>
        <p:txBody>
          <a:bodyPr/>
          <a:lstStyle/>
          <a:p>
            <a:r>
              <a:rPr lang="en-US" dirty="0"/>
              <a:t>Beware of Serial meetings</a:t>
            </a:r>
          </a:p>
        </p:txBody>
      </p:sp>
      <p:sp>
        <p:nvSpPr>
          <p:cNvPr id="3" name="Content Placeholder 2">
            <a:extLst>
              <a:ext uri="{FF2B5EF4-FFF2-40B4-BE49-F238E27FC236}">
                <a16:creationId xmlns:a16="http://schemas.microsoft.com/office/drawing/2014/main" id="{D61B59FD-A5B5-49B8-B61E-CD1370A630A2}"/>
              </a:ext>
            </a:extLst>
          </p:cNvPr>
          <p:cNvSpPr>
            <a:spLocks noGrp="1"/>
          </p:cNvSpPr>
          <p:nvPr>
            <p:ph idx="1"/>
          </p:nvPr>
        </p:nvSpPr>
        <p:spPr>
          <a:xfrm>
            <a:off x="304800" y="1376084"/>
            <a:ext cx="8534400" cy="5029198"/>
          </a:xfrm>
        </p:spPr>
        <p:txBody>
          <a:bodyPr>
            <a:normAutofit fontScale="92500" lnSpcReduction="10000"/>
          </a:bodyPr>
          <a:lstStyle/>
          <a:p>
            <a:r>
              <a:rPr lang="en-US" sz="2400" dirty="0"/>
              <a:t>A majority of members of a legislative body shall not, outside of an open and public meeting, use a series of communications of any kind, directly or through intermediaries, to discuss, deliberate, or take action on any item of business within the subject matter jurisdiction of the legislative body. </a:t>
            </a:r>
          </a:p>
          <a:p>
            <a:endParaRPr lang="en-US" sz="2400" dirty="0"/>
          </a:p>
          <a:p>
            <a:r>
              <a:rPr lang="en-US" sz="2400" dirty="0"/>
              <a:t>Commonly referred to as a serial meeting: </a:t>
            </a:r>
          </a:p>
          <a:p>
            <a:pPr lvl="1">
              <a:buClr>
                <a:schemeClr val="accent3"/>
              </a:buClr>
            </a:pPr>
            <a:r>
              <a:rPr lang="en-US" sz="1800" dirty="0"/>
              <a:t>Daisy Chain (Member A to Member B and Member B to Member C)</a:t>
            </a:r>
          </a:p>
          <a:p>
            <a:pPr marL="308602" lvl="1" indent="0">
              <a:buNone/>
            </a:pPr>
            <a:endParaRPr lang="en-US" sz="1800" dirty="0"/>
          </a:p>
          <a:p>
            <a:pPr lvl="1">
              <a:buClr>
                <a:schemeClr val="accent3"/>
              </a:buClr>
            </a:pPr>
            <a:r>
              <a:rPr lang="en-US" dirty="0"/>
              <a:t>Hub and Spoke (Member A to Member B and Member A to Member C) </a:t>
            </a:r>
          </a:p>
          <a:p>
            <a:pPr lvl="1">
              <a:buClr>
                <a:schemeClr val="accent3"/>
              </a:buClr>
            </a:pPr>
            <a:endParaRPr lang="en-US" dirty="0"/>
          </a:p>
          <a:p>
            <a:pPr lvl="1">
              <a:buClr>
                <a:schemeClr val="accent3"/>
              </a:buClr>
            </a:pPr>
            <a:r>
              <a:rPr lang="en-US" dirty="0"/>
              <a:t>This can occur through email or text message communications – do not use reply all.</a:t>
            </a:r>
          </a:p>
          <a:p>
            <a:pPr lvl="1"/>
            <a:endParaRPr lang="en-US" sz="1800" dirty="0"/>
          </a:p>
        </p:txBody>
      </p:sp>
    </p:spTree>
    <p:extLst>
      <p:ext uri="{BB962C8B-B14F-4D97-AF65-F5344CB8AC3E}">
        <p14:creationId xmlns:p14="http://schemas.microsoft.com/office/powerpoint/2010/main" val="422333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8372" y="457201"/>
            <a:ext cx="8540827" cy="857251"/>
          </a:xfrm>
        </p:spPr>
        <p:txBody>
          <a:bodyPr>
            <a:noAutofit/>
          </a:bodyPr>
          <a:lstStyle/>
          <a:p>
            <a:pPr eaLnBrk="1" hangingPunct="1"/>
            <a:r>
              <a:rPr lang="en-US" altLang="en-US" sz="2800" dirty="0"/>
              <a:t>Brown Act Requirements: Documentation</a:t>
            </a:r>
          </a:p>
        </p:txBody>
      </p:sp>
      <p:sp>
        <p:nvSpPr>
          <p:cNvPr id="7171" name="Rectangle 3"/>
          <p:cNvSpPr>
            <a:spLocks noGrp="1" noChangeArrowheads="1"/>
          </p:cNvSpPr>
          <p:nvPr>
            <p:ph idx="1"/>
          </p:nvPr>
        </p:nvSpPr>
        <p:spPr>
          <a:xfrm>
            <a:off x="374573" y="1066800"/>
            <a:ext cx="8388427" cy="5333999"/>
          </a:xfrm>
        </p:spPr>
        <p:txBody>
          <a:bodyPr>
            <a:normAutofit fontScale="92500" lnSpcReduction="10000"/>
          </a:bodyPr>
          <a:lstStyle/>
          <a:p>
            <a:pPr eaLnBrk="1" hangingPunct="1"/>
            <a:r>
              <a:rPr lang="en-US" altLang="en-US" sz="2100" b="1" u="sng" dirty="0"/>
              <a:t>Agenda</a:t>
            </a:r>
            <a:r>
              <a:rPr lang="en-US" altLang="en-US" b="1" u="sng" dirty="0"/>
              <a:t> – </a:t>
            </a:r>
            <a:r>
              <a:rPr lang="en-US" altLang="en-US" b="1" i="1" u="sng" dirty="0"/>
              <a:t>a public record</a:t>
            </a:r>
          </a:p>
          <a:p>
            <a:pPr lvl="1" eaLnBrk="1" hangingPunct="1">
              <a:buClr>
                <a:schemeClr val="accent3"/>
              </a:buClr>
            </a:pPr>
            <a:r>
              <a:rPr lang="en-US" altLang="en-US" dirty="0"/>
              <a:t>Use the Sample Agenda &amp; Notice provided by County Counsel</a:t>
            </a:r>
            <a:endParaRPr lang="en-US" altLang="en-US" sz="1800" dirty="0"/>
          </a:p>
          <a:p>
            <a:pPr lvl="1" eaLnBrk="1" hangingPunct="1">
              <a:buClr>
                <a:schemeClr val="accent3"/>
              </a:buClr>
            </a:pPr>
            <a:r>
              <a:rPr lang="en-US" altLang="en-US" sz="1800" dirty="0"/>
              <a:t>Brief description (20 words) of topics</a:t>
            </a:r>
          </a:p>
          <a:p>
            <a:pPr lvl="1" eaLnBrk="1" hangingPunct="1">
              <a:buClr>
                <a:schemeClr val="accent3"/>
              </a:buClr>
            </a:pPr>
            <a:r>
              <a:rPr lang="en-US" altLang="en-US" sz="1800" dirty="0"/>
              <a:t>Allow time for Public Comment on all action items</a:t>
            </a:r>
          </a:p>
          <a:p>
            <a:pPr lvl="1" eaLnBrk="1" hangingPunct="1">
              <a:buClr>
                <a:schemeClr val="accent3"/>
              </a:buClr>
            </a:pPr>
            <a:r>
              <a:rPr lang="en-US" altLang="en-US" sz="1800" dirty="0"/>
              <a:t>Include ADA statement</a:t>
            </a:r>
          </a:p>
          <a:p>
            <a:pPr lvl="1">
              <a:buClr>
                <a:schemeClr val="accent3"/>
              </a:buClr>
            </a:pPr>
            <a:r>
              <a:rPr lang="en-US" altLang="en-US" sz="1800" dirty="0"/>
              <a:t>Must be posted in conspicuous places around the zone and at the meeting location 72 hours before the start of the meeting</a:t>
            </a:r>
          </a:p>
          <a:p>
            <a:pPr lvl="1">
              <a:buClr>
                <a:schemeClr val="accent3"/>
              </a:buClr>
            </a:pPr>
            <a:r>
              <a:rPr lang="en-US" altLang="en-US" sz="1800" dirty="0"/>
              <a:t>Submit to DOT </a:t>
            </a:r>
            <a:r>
              <a:rPr lang="en-US" altLang="en-US" sz="1800" u="sng" dirty="0"/>
              <a:t>a week prior</a:t>
            </a:r>
            <a:r>
              <a:rPr lang="en-US" altLang="en-US" sz="1800" dirty="0"/>
              <a:t> to meeting date for approval</a:t>
            </a:r>
          </a:p>
          <a:p>
            <a:pPr marL="308602" lvl="1" indent="0" eaLnBrk="1" hangingPunct="1">
              <a:buNone/>
            </a:pPr>
            <a:endParaRPr lang="en-US" altLang="en-US" sz="1800" dirty="0"/>
          </a:p>
          <a:p>
            <a:pPr eaLnBrk="1" hangingPunct="1"/>
            <a:r>
              <a:rPr lang="en-US" altLang="en-US" sz="2100" b="1" u="sng" dirty="0"/>
              <a:t>Minutes</a:t>
            </a:r>
            <a:r>
              <a:rPr lang="en-US" altLang="en-US" b="1" u="sng" dirty="0"/>
              <a:t> – </a:t>
            </a:r>
            <a:r>
              <a:rPr lang="en-US" altLang="en-US" b="1" i="1" u="sng" dirty="0"/>
              <a:t>also public record</a:t>
            </a:r>
          </a:p>
          <a:p>
            <a:pPr lvl="1" eaLnBrk="1" hangingPunct="1">
              <a:buClr>
                <a:schemeClr val="accent3"/>
              </a:buClr>
            </a:pPr>
            <a:r>
              <a:rPr lang="en-US" altLang="en-US" sz="1800" dirty="0"/>
              <a:t>Utilize the Agenda</a:t>
            </a:r>
          </a:p>
          <a:p>
            <a:pPr lvl="1" eaLnBrk="1" hangingPunct="1">
              <a:buClr>
                <a:schemeClr val="accent3"/>
              </a:buClr>
            </a:pPr>
            <a:r>
              <a:rPr lang="en-US" altLang="en-US" sz="1800" dirty="0"/>
              <a:t>Objectively document any action taken</a:t>
            </a:r>
          </a:p>
          <a:p>
            <a:pPr lvl="1" eaLnBrk="1" hangingPunct="1">
              <a:buClr>
                <a:schemeClr val="accent3"/>
              </a:buClr>
            </a:pPr>
            <a:r>
              <a:rPr lang="en-US" altLang="en-US" sz="1800" dirty="0"/>
              <a:t>Provide to the County, even if not adopted </a:t>
            </a:r>
            <a:r>
              <a:rPr lang="en-US" altLang="en-US" sz="1800" u="sng" dirty="0"/>
              <a:t>within one week</a:t>
            </a:r>
            <a:endParaRPr lang="en-US" altLang="en-US" sz="1800" dirty="0"/>
          </a:p>
          <a:p>
            <a:pPr marL="342906" lvl="2" indent="-342906"/>
            <a:r>
              <a:rPr lang="en-US" altLang="en-US" sz="2100" b="1" i="1" dirty="0"/>
              <a:t>Even if your internet is down, we must receive the minutes.  Consider mailing or delivering.</a:t>
            </a:r>
          </a:p>
        </p:txBody>
      </p:sp>
    </p:spTree>
    <p:extLst>
      <p:ext uri="{BB962C8B-B14F-4D97-AF65-F5344CB8AC3E}">
        <p14:creationId xmlns:p14="http://schemas.microsoft.com/office/powerpoint/2010/main" val="808822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2E771AFF-51A8-42DD-8024-08A011878731}"/>
              </a:ext>
            </a:extLst>
          </p:cNvPr>
          <p:cNvPicPr>
            <a:picLocks noChangeAspect="1"/>
          </p:cNvPicPr>
          <p:nvPr/>
        </p:nvPicPr>
        <p:blipFill rotWithShape="1">
          <a:blip r:embed="rId3"/>
          <a:srcRect l="2007" t="2586"/>
          <a:stretch/>
        </p:blipFill>
        <p:spPr>
          <a:xfrm>
            <a:off x="1748198" y="381000"/>
            <a:ext cx="5647604" cy="5908000"/>
          </a:xfrm>
          <a:prstGeom prst="rect">
            <a:avLst/>
          </a:prstGeom>
        </p:spPr>
      </p:pic>
    </p:spTree>
    <p:extLst>
      <p:ext uri="{BB962C8B-B14F-4D97-AF65-F5344CB8AC3E}">
        <p14:creationId xmlns:p14="http://schemas.microsoft.com/office/powerpoint/2010/main" val="118275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3E0A15-870E-422D-B319-776E6CCB8F3D}"/>
              </a:ext>
            </a:extLst>
          </p:cNvPr>
          <p:cNvPicPr>
            <a:picLocks noChangeAspect="1"/>
          </p:cNvPicPr>
          <p:nvPr/>
        </p:nvPicPr>
        <p:blipFill rotWithShape="1">
          <a:blip r:embed="rId3"/>
          <a:srcRect t="412"/>
          <a:stretch/>
        </p:blipFill>
        <p:spPr>
          <a:xfrm>
            <a:off x="1104077" y="182880"/>
            <a:ext cx="6935846" cy="6492240"/>
          </a:xfrm>
          <a:prstGeom prst="rect">
            <a:avLst/>
          </a:prstGeom>
        </p:spPr>
      </p:pic>
    </p:spTree>
    <p:extLst>
      <p:ext uri="{BB962C8B-B14F-4D97-AF65-F5344CB8AC3E}">
        <p14:creationId xmlns:p14="http://schemas.microsoft.com/office/powerpoint/2010/main" val="124356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383127"/>
            <a:ext cx="7055380" cy="852664"/>
          </a:xfrm>
        </p:spPr>
        <p:txBody>
          <a:bodyPr>
            <a:normAutofit/>
          </a:bodyPr>
          <a:lstStyle/>
          <a:p>
            <a:pPr eaLnBrk="1" hangingPunct="1"/>
            <a:r>
              <a:rPr lang="en-US" altLang="en-US" sz="3200" dirty="0"/>
              <a:t>Brown Act Requirements: Noticing</a:t>
            </a:r>
          </a:p>
        </p:txBody>
      </p:sp>
      <p:sp>
        <p:nvSpPr>
          <p:cNvPr id="5123" name="Rectangle 3"/>
          <p:cNvSpPr>
            <a:spLocks noGrp="1" noChangeArrowheads="1"/>
          </p:cNvSpPr>
          <p:nvPr>
            <p:ph idx="1"/>
          </p:nvPr>
        </p:nvSpPr>
        <p:spPr>
          <a:xfrm>
            <a:off x="571570" y="1150130"/>
            <a:ext cx="7972327" cy="4488670"/>
          </a:xfrm>
        </p:spPr>
        <p:txBody>
          <a:bodyPr>
            <a:noAutofit/>
          </a:bodyPr>
          <a:lstStyle/>
          <a:p>
            <a:r>
              <a:rPr lang="en-US" altLang="en-US" sz="1800" dirty="0"/>
              <a:t>Set regular dates, time and place</a:t>
            </a:r>
          </a:p>
          <a:p>
            <a:r>
              <a:rPr lang="en-US" altLang="en-US" sz="1800" dirty="0"/>
              <a:t>Post Agendas at least 72 hours in advance:</a:t>
            </a:r>
          </a:p>
          <a:p>
            <a:pPr lvl="1">
              <a:buClr>
                <a:schemeClr val="accent3"/>
              </a:buClr>
            </a:pPr>
            <a:r>
              <a:rPr lang="en-US" altLang="en-US" sz="1600" dirty="0"/>
              <a:t>Posting locations must be freely available to the public, such as common areas or entrances/exits to the zone.</a:t>
            </a:r>
          </a:p>
          <a:p>
            <a:pPr lvl="1">
              <a:buClr>
                <a:schemeClr val="accent3"/>
              </a:buClr>
            </a:pPr>
            <a:r>
              <a:rPr lang="en-US" altLang="en-US" sz="1600" dirty="0"/>
              <a:t>Agenda must also be posted at the meeting location.</a:t>
            </a:r>
          </a:p>
          <a:p>
            <a:r>
              <a:rPr lang="en-US" altLang="en-US" sz="1800" dirty="0"/>
              <a:t>Publish schedule annually</a:t>
            </a:r>
          </a:p>
          <a:p>
            <a:pPr lvl="1">
              <a:buClr>
                <a:schemeClr val="accent3"/>
              </a:buClr>
            </a:pPr>
            <a:r>
              <a:rPr lang="en-US" altLang="en-US" sz="1600" dirty="0"/>
              <a:t>Zone Website or social media page</a:t>
            </a:r>
          </a:p>
          <a:p>
            <a:pPr lvl="1">
              <a:buClr>
                <a:schemeClr val="accent3"/>
              </a:buClr>
            </a:pPr>
            <a:r>
              <a:rPr lang="en-US" altLang="en-US" sz="1600" dirty="0"/>
              <a:t>Neighborhood Bulletin Board</a:t>
            </a:r>
          </a:p>
          <a:p>
            <a:pPr lvl="0"/>
            <a:r>
              <a:rPr lang="en-US" altLang="en-US" sz="1800" dirty="0"/>
              <a:t>Mail advance notice of each meeting</a:t>
            </a:r>
          </a:p>
          <a:p>
            <a:pPr lvl="1">
              <a:buClr>
                <a:schemeClr val="accent3"/>
              </a:buClr>
            </a:pPr>
            <a:r>
              <a:rPr lang="en-US" altLang="en-US" sz="1600" dirty="0"/>
              <a:t>When written request is on file for that calendar year.</a:t>
            </a:r>
          </a:p>
          <a:p>
            <a:pPr lvl="1">
              <a:buClr>
                <a:schemeClr val="accent3"/>
              </a:buClr>
            </a:pPr>
            <a:r>
              <a:rPr lang="en-US" altLang="en-US" sz="1600" dirty="0"/>
              <a:t>Include the Agenda and any other documents to be distributed.</a:t>
            </a:r>
          </a:p>
          <a:p>
            <a:pPr lvl="1">
              <a:buClr>
                <a:schemeClr val="accent3"/>
              </a:buClr>
            </a:pPr>
            <a:r>
              <a:rPr lang="en-US" altLang="en-US" sz="1600" dirty="0"/>
              <a:t>Emailing to the requestor is okay.</a:t>
            </a:r>
          </a:p>
        </p:txBody>
      </p:sp>
      <p:sp>
        <p:nvSpPr>
          <p:cNvPr id="4" name="TextBox 3">
            <a:extLst>
              <a:ext uri="{FF2B5EF4-FFF2-40B4-BE49-F238E27FC236}">
                <a16:creationId xmlns:a16="http://schemas.microsoft.com/office/drawing/2014/main" id="{6776866F-52F8-CCBE-5445-F68631E98016}"/>
              </a:ext>
            </a:extLst>
          </p:cNvPr>
          <p:cNvSpPr txBox="1"/>
          <p:nvPr/>
        </p:nvSpPr>
        <p:spPr>
          <a:xfrm>
            <a:off x="578915" y="5841908"/>
            <a:ext cx="7987863" cy="757130"/>
          </a:xfrm>
          <a:prstGeom prst="rect">
            <a:avLst/>
          </a:prstGeom>
          <a:noFill/>
        </p:spPr>
        <p:txBody>
          <a:bodyPr wrap="square">
            <a:spAutoFit/>
          </a:bodyPr>
          <a:lstStyle/>
          <a:p>
            <a:pPr marL="85722" defTabSz="685783" eaLnBrk="1" hangingPunct="1">
              <a:lnSpc>
                <a:spcPct val="90000"/>
              </a:lnSpc>
              <a:spcBef>
                <a:spcPct val="20000"/>
              </a:spcBef>
              <a:buClr>
                <a:schemeClr val="accent1"/>
              </a:buClr>
            </a:pPr>
            <a:r>
              <a:rPr lang="en-US" altLang="en-US" sz="1600" b="1" dirty="0">
                <a:solidFill>
                  <a:schemeClr val="tx2"/>
                </a:solidFill>
                <a:latin typeface="+mn-lt"/>
              </a:rPr>
              <a:t>Emailing the Agenda and Notice exclusively, and/or telephoning residents and property owners about a meeting does not meet the noticing requirements of The Brown Act.  </a:t>
            </a:r>
          </a:p>
        </p:txBody>
      </p:sp>
    </p:spTree>
    <p:extLst>
      <p:ext uri="{BB962C8B-B14F-4D97-AF65-F5344CB8AC3E}">
        <p14:creationId xmlns:p14="http://schemas.microsoft.com/office/powerpoint/2010/main" val="16546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84710" y="452718"/>
            <a:ext cx="7055380" cy="766482"/>
          </a:xfrm>
        </p:spPr>
        <p:txBody>
          <a:bodyPr/>
          <a:lstStyle/>
          <a:p>
            <a:pPr eaLnBrk="1" hangingPunct="1"/>
            <a:r>
              <a:rPr lang="en-US" altLang="en-US" sz="2800" dirty="0"/>
              <a:t>Brown Act: Consequences</a:t>
            </a:r>
          </a:p>
        </p:txBody>
      </p:sp>
      <p:sp>
        <p:nvSpPr>
          <p:cNvPr id="9219" name="Rectangle 3"/>
          <p:cNvSpPr>
            <a:spLocks noGrp="1" noChangeArrowheads="1"/>
          </p:cNvSpPr>
          <p:nvPr>
            <p:ph idx="1"/>
          </p:nvPr>
        </p:nvSpPr>
        <p:spPr>
          <a:xfrm>
            <a:off x="426129" y="1295400"/>
            <a:ext cx="8233161" cy="5382824"/>
          </a:xfrm>
        </p:spPr>
        <p:txBody>
          <a:bodyPr>
            <a:normAutofit fontScale="70000" lnSpcReduction="20000"/>
          </a:bodyPr>
          <a:lstStyle/>
          <a:p>
            <a:pPr eaLnBrk="1" hangingPunct="1">
              <a:lnSpc>
                <a:spcPct val="90000"/>
              </a:lnSpc>
            </a:pPr>
            <a:r>
              <a:rPr lang="en-US" altLang="en-US" sz="2851" dirty="0"/>
              <a:t>Any person or entity can file an action in Superior Court</a:t>
            </a:r>
          </a:p>
          <a:p>
            <a:pPr marL="85723" indent="0">
              <a:lnSpc>
                <a:spcPct val="90000"/>
              </a:lnSpc>
              <a:buNone/>
            </a:pPr>
            <a:endParaRPr lang="en-US" altLang="en-US" sz="2851" dirty="0"/>
          </a:p>
          <a:p>
            <a:pPr eaLnBrk="1" hangingPunct="1">
              <a:lnSpc>
                <a:spcPct val="90000"/>
              </a:lnSpc>
            </a:pPr>
            <a:r>
              <a:rPr lang="en-US" altLang="en-US" sz="2851" dirty="0"/>
              <a:t>Violations could invalidate actions taken</a:t>
            </a:r>
          </a:p>
          <a:p>
            <a:pPr marL="85723" indent="0">
              <a:lnSpc>
                <a:spcPct val="90000"/>
              </a:lnSpc>
              <a:buNone/>
            </a:pPr>
            <a:endParaRPr lang="en-US" altLang="en-US" sz="2551" dirty="0"/>
          </a:p>
          <a:p>
            <a:pPr eaLnBrk="1" hangingPunct="1">
              <a:lnSpc>
                <a:spcPct val="90000"/>
              </a:lnSpc>
            </a:pPr>
            <a:r>
              <a:rPr lang="en-US" altLang="en-US" sz="2851" dirty="0"/>
              <a:t>Applies to non-compliance with open meeting laws</a:t>
            </a:r>
          </a:p>
          <a:p>
            <a:pPr lvl="1" eaLnBrk="1" hangingPunct="1">
              <a:lnSpc>
                <a:spcPct val="90000"/>
              </a:lnSpc>
              <a:buClr>
                <a:schemeClr val="accent3"/>
              </a:buClr>
            </a:pPr>
            <a:r>
              <a:rPr lang="en-US" altLang="en-US" sz="2300" dirty="0"/>
              <a:t>Noticing requirements</a:t>
            </a:r>
          </a:p>
          <a:p>
            <a:pPr lvl="1" eaLnBrk="1" hangingPunct="1">
              <a:lnSpc>
                <a:spcPct val="90000"/>
              </a:lnSpc>
              <a:buClr>
                <a:schemeClr val="accent3"/>
              </a:buClr>
            </a:pPr>
            <a:r>
              <a:rPr lang="en-US" altLang="en-US" sz="2300" dirty="0"/>
              <a:t>Agenda requirements</a:t>
            </a:r>
          </a:p>
          <a:p>
            <a:pPr lvl="1" eaLnBrk="1" hangingPunct="1">
              <a:lnSpc>
                <a:spcPct val="90000"/>
              </a:lnSpc>
              <a:buClr>
                <a:schemeClr val="accent3"/>
              </a:buClr>
            </a:pPr>
            <a:r>
              <a:rPr lang="en-US" altLang="en-US" sz="2300" dirty="0"/>
              <a:t>Serial meetings</a:t>
            </a:r>
          </a:p>
          <a:p>
            <a:pPr marL="308603" lvl="1" indent="0">
              <a:lnSpc>
                <a:spcPct val="90000"/>
              </a:lnSpc>
              <a:buNone/>
            </a:pPr>
            <a:endParaRPr lang="en-US" altLang="en-US" sz="1951" dirty="0"/>
          </a:p>
          <a:p>
            <a:r>
              <a:rPr lang="en-US" altLang="en-US" sz="2851" dirty="0"/>
              <a:t>Criminal misdemeanor</a:t>
            </a:r>
          </a:p>
          <a:p>
            <a:pPr lvl="1">
              <a:lnSpc>
                <a:spcPct val="90000"/>
              </a:lnSpc>
              <a:buClr>
                <a:schemeClr val="accent3"/>
              </a:buClr>
            </a:pPr>
            <a:r>
              <a:rPr lang="en-US" altLang="en-US" sz="2300" dirty="0"/>
              <a:t>All committee members involved based on:</a:t>
            </a:r>
          </a:p>
          <a:p>
            <a:pPr lvl="2">
              <a:buClr>
                <a:schemeClr val="tx2"/>
              </a:buClr>
            </a:pPr>
            <a:r>
              <a:rPr lang="en-US" altLang="en-US" sz="2300" dirty="0"/>
              <a:t>Participation in the meeting</a:t>
            </a:r>
          </a:p>
          <a:p>
            <a:pPr lvl="2">
              <a:buClr>
                <a:schemeClr val="tx2"/>
              </a:buClr>
            </a:pPr>
            <a:r>
              <a:rPr lang="en-US" altLang="en-US" sz="2300" dirty="0"/>
              <a:t>Knowledge that the law is being violated</a:t>
            </a:r>
          </a:p>
          <a:p>
            <a:pPr lvl="2">
              <a:buNone/>
            </a:pPr>
            <a:endParaRPr lang="en-US" altLang="en-US" dirty="0"/>
          </a:p>
          <a:p>
            <a:r>
              <a:rPr lang="en-US" altLang="en-US" sz="2851" dirty="0"/>
              <a:t>Local District Attorney files charges</a:t>
            </a:r>
          </a:p>
          <a:p>
            <a:pPr lvl="1">
              <a:lnSpc>
                <a:spcPct val="90000"/>
              </a:lnSpc>
              <a:buClr>
                <a:schemeClr val="accent3"/>
              </a:buClr>
            </a:pPr>
            <a:r>
              <a:rPr lang="en-US" altLang="en-US" sz="2300" dirty="0"/>
              <a:t>Zone funds cannot be spent on defense</a:t>
            </a:r>
          </a:p>
          <a:p>
            <a:pPr>
              <a:lnSpc>
                <a:spcPct val="90000"/>
              </a:lnSpc>
            </a:pPr>
            <a:endParaRPr lang="en-US" altLang="en-US" sz="2100" dirty="0"/>
          </a:p>
          <a:p>
            <a:pPr lvl="1" eaLnBrk="1" hangingPunct="1">
              <a:lnSpc>
                <a:spcPct val="90000"/>
              </a:lnSpc>
              <a:buFontTx/>
              <a:buNone/>
            </a:pPr>
            <a:endParaRPr lang="en-US" altLang="en-US" dirty="0"/>
          </a:p>
        </p:txBody>
      </p:sp>
    </p:spTree>
    <p:extLst>
      <p:ext uri="{BB962C8B-B14F-4D97-AF65-F5344CB8AC3E}">
        <p14:creationId xmlns:p14="http://schemas.microsoft.com/office/powerpoint/2010/main" val="1987184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Don’t</a:t>
            </a:r>
          </a:p>
        </p:txBody>
      </p:sp>
      <p:sp>
        <p:nvSpPr>
          <p:cNvPr id="3" name="Content Placeholder 2"/>
          <p:cNvSpPr>
            <a:spLocks noGrp="1"/>
          </p:cNvSpPr>
          <p:nvPr>
            <p:ph idx="1"/>
          </p:nvPr>
        </p:nvSpPr>
        <p:spPr>
          <a:xfrm>
            <a:off x="685799" y="1752600"/>
            <a:ext cx="8001001" cy="4876800"/>
          </a:xfrm>
        </p:spPr>
        <p:txBody>
          <a:bodyPr>
            <a:normAutofit/>
          </a:bodyPr>
          <a:lstStyle/>
          <a:p>
            <a:pPr>
              <a:lnSpc>
                <a:spcPct val="90000"/>
              </a:lnSpc>
            </a:pPr>
            <a:r>
              <a:rPr lang="en-US" sz="2200" dirty="0"/>
              <a:t>Discuss zone business via telephone, text, social media posts or email.</a:t>
            </a:r>
          </a:p>
          <a:p>
            <a:pPr marL="85723" indent="0">
              <a:buNone/>
            </a:pPr>
            <a:endParaRPr lang="en-US" sz="2400" dirty="0"/>
          </a:p>
          <a:p>
            <a:pPr>
              <a:lnSpc>
                <a:spcPct val="90000"/>
              </a:lnSpc>
            </a:pPr>
            <a:r>
              <a:rPr lang="en-US" sz="2200" dirty="0"/>
              <a:t>Discuss zone business without a properly noticed meeting which includes an agenda.</a:t>
            </a:r>
          </a:p>
          <a:p>
            <a:pPr>
              <a:lnSpc>
                <a:spcPct val="90000"/>
              </a:lnSpc>
            </a:pPr>
            <a:endParaRPr lang="en-US" sz="2200" dirty="0"/>
          </a:p>
          <a:p>
            <a:pPr>
              <a:lnSpc>
                <a:spcPct val="90000"/>
              </a:lnSpc>
            </a:pPr>
            <a:r>
              <a:rPr lang="en-US" sz="2200" dirty="0"/>
              <a:t>Take action on an item not already included on the published meeting agenda.</a:t>
            </a:r>
          </a:p>
          <a:p>
            <a:pPr>
              <a:lnSpc>
                <a:spcPct val="90000"/>
              </a:lnSpc>
            </a:pPr>
            <a:endParaRPr lang="en-US" sz="2200" dirty="0"/>
          </a:p>
          <a:p>
            <a:pPr>
              <a:lnSpc>
                <a:spcPct val="90000"/>
              </a:lnSpc>
            </a:pPr>
            <a:r>
              <a:rPr lang="en-US" sz="2200" dirty="0"/>
              <a:t>Allow personal feelings or bias to impact how zone business is conducted or how work is selected.</a:t>
            </a:r>
          </a:p>
          <a:p>
            <a:pPr>
              <a:lnSpc>
                <a:spcPct val="90000"/>
              </a:lnSpc>
            </a:pPr>
            <a:endParaRPr lang="en-US" sz="2200" dirty="0"/>
          </a:p>
        </p:txBody>
      </p:sp>
    </p:spTree>
    <p:extLst>
      <p:ext uri="{BB962C8B-B14F-4D97-AF65-F5344CB8AC3E}">
        <p14:creationId xmlns:p14="http://schemas.microsoft.com/office/powerpoint/2010/main" val="3154854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Do</a:t>
            </a:r>
          </a:p>
        </p:txBody>
      </p:sp>
      <p:sp>
        <p:nvSpPr>
          <p:cNvPr id="3" name="Content Placeholder 2"/>
          <p:cNvSpPr>
            <a:spLocks noGrp="1"/>
          </p:cNvSpPr>
          <p:nvPr>
            <p:ph idx="1"/>
          </p:nvPr>
        </p:nvSpPr>
        <p:spPr>
          <a:xfrm>
            <a:off x="426129" y="1676400"/>
            <a:ext cx="8336871" cy="4953000"/>
          </a:xfrm>
        </p:spPr>
        <p:txBody>
          <a:bodyPr>
            <a:normAutofit fontScale="32500" lnSpcReduction="20000"/>
          </a:bodyPr>
          <a:lstStyle/>
          <a:p>
            <a:pPr>
              <a:lnSpc>
                <a:spcPct val="110000"/>
              </a:lnSpc>
            </a:pPr>
            <a:r>
              <a:rPr lang="en-US" sz="8000" dirty="0"/>
              <a:t>Be transparent and conduct business as a public servant.</a:t>
            </a:r>
          </a:p>
          <a:p>
            <a:pPr>
              <a:lnSpc>
                <a:spcPct val="110000"/>
              </a:lnSpc>
            </a:pPr>
            <a:endParaRPr lang="en-US" sz="8000" dirty="0"/>
          </a:p>
          <a:p>
            <a:pPr>
              <a:lnSpc>
                <a:spcPct val="110000"/>
              </a:lnSpc>
            </a:pPr>
            <a:r>
              <a:rPr lang="en-US" sz="8000" dirty="0"/>
              <a:t>Get a consensus for a meeting date and time.</a:t>
            </a:r>
          </a:p>
          <a:p>
            <a:pPr>
              <a:lnSpc>
                <a:spcPct val="110000"/>
              </a:lnSpc>
            </a:pPr>
            <a:endParaRPr lang="en-US" sz="8000" dirty="0"/>
          </a:p>
          <a:p>
            <a:pPr>
              <a:lnSpc>
                <a:spcPct val="110000"/>
              </a:lnSpc>
            </a:pPr>
            <a:r>
              <a:rPr lang="en-US" sz="8000" dirty="0"/>
              <a:t>Add issues to the </a:t>
            </a:r>
            <a:r>
              <a:rPr lang="en-US" sz="8000" u="sng" dirty="0"/>
              <a:t>next</a:t>
            </a:r>
            <a:r>
              <a:rPr lang="en-US" sz="8000" dirty="0"/>
              <a:t> meeting agenda – and set the date and time.</a:t>
            </a:r>
          </a:p>
          <a:p>
            <a:pPr>
              <a:lnSpc>
                <a:spcPct val="110000"/>
              </a:lnSpc>
            </a:pPr>
            <a:endParaRPr lang="en-US" sz="8000" dirty="0"/>
          </a:p>
          <a:p>
            <a:pPr>
              <a:lnSpc>
                <a:spcPct val="110000"/>
              </a:lnSpc>
            </a:pPr>
            <a:r>
              <a:rPr lang="en-US" sz="8000" dirty="0"/>
              <a:t>Avoid opportunities for accidental serial meetings.</a:t>
            </a:r>
          </a:p>
          <a:p>
            <a:pPr>
              <a:lnSpc>
                <a:spcPct val="110000"/>
              </a:lnSpc>
            </a:pPr>
            <a:endParaRPr lang="en-US" sz="8000" dirty="0">
              <a:solidFill>
                <a:schemeClr val="accent6"/>
              </a:solidFill>
            </a:endParaRPr>
          </a:p>
          <a:p>
            <a:pPr>
              <a:lnSpc>
                <a:spcPct val="110000"/>
              </a:lnSpc>
            </a:pPr>
            <a:endParaRPr lang="en-US" sz="3800" dirty="0"/>
          </a:p>
          <a:p>
            <a:pPr marL="85722" indent="0">
              <a:buNone/>
            </a:pPr>
            <a:endParaRPr lang="en-US" sz="2400" dirty="0">
              <a:solidFill>
                <a:schemeClr val="tx1"/>
              </a:solidFill>
            </a:endParaRPr>
          </a:p>
          <a:p>
            <a:endParaRPr lang="en-US" sz="2400" dirty="0"/>
          </a:p>
        </p:txBody>
      </p:sp>
    </p:spTree>
    <p:extLst>
      <p:ext uri="{BB962C8B-B14F-4D97-AF65-F5344CB8AC3E}">
        <p14:creationId xmlns:p14="http://schemas.microsoft.com/office/powerpoint/2010/main" val="999937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B942E-0DB6-40AD-9AD5-BD025B1C5FEA}"/>
              </a:ext>
            </a:extLst>
          </p:cNvPr>
          <p:cNvSpPr>
            <a:spLocks noGrp="1"/>
          </p:cNvSpPr>
          <p:nvPr>
            <p:ph type="title"/>
          </p:nvPr>
        </p:nvSpPr>
        <p:spPr/>
        <p:txBody>
          <a:bodyPr/>
          <a:lstStyle/>
          <a:p>
            <a:r>
              <a:rPr lang="en-US" dirty="0"/>
              <a:t>Community engagement</a:t>
            </a:r>
          </a:p>
        </p:txBody>
      </p:sp>
      <p:sp>
        <p:nvSpPr>
          <p:cNvPr id="3" name="Content Placeholder 2">
            <a:extLst>
              <a:ext uri="{FF2B5EF4-FFF2-40B4-BE49-F238E27FC236}">
                <a16:creationId xmlns:a16="http://schemas.microsoft.com/office/drawing/2014/main" id="{A28CD95E-579B-48ED-8A9B-1DE6E7ED2520}"/>
              </a:ext>
            </a:extLst>
          </p:cNvPr>
          <p:cNvSpPr>
            <a:spLocks noGrp="1"/>
          </p:cNvSpPr>
          <p:nvPr>
            <p:ph idx="1"/>
          </p:nvPr>
        </p:nvSpPr>
        <p:spPr>
          <a:xfrm>
            <a:off x="304800" y="3749845"/>
            <a:ext cx="8229600" cy="2445471"/>
          </a:xfrm>
        </p:spPr>
        <p:txBody>
          <a:bodyPr>
            <a:normAutofit/>
          </a:bodyPr>
          <a:lstStyle/>
          <a:p>
            <a:pPr marL="85722" indent="0">
              <a:lnSpc>
                <a:spcPct val="150000"/>
              </a:lnSpc>
              <a:buNone/>
            </a:pPr>
            <a:r>
              <a:rPr lang="en-US" i="1" dirty="0"/>
              <a:t>Success Story</a:t>
            </a:r>
            <a:r>
              <a:rPr lang="en-US" dirty="0"/>
              <a:t>: One zone has perfected the art of welcoming new residents and maintaining active community involvement through regular communication and hosting an annual potluck BBQ to promote a sense of community and fellowship.</a:t>
            </a:r>
          </a:p>
        </p:txBody>
      </p:sp>
      <p:pic>
        <p:nvPicPr>
          <p:cNvPr id="1036" name="Picture 12" descr="Welcome To The Neighborhood | Welcome new neighbors, Neighborhood quote, The neighbourhood">
            <a:extLst>
              <a:ext uri="{FF2B5EF4-FFF2-40B4-BE49-F238E27FC236}">
                <a16:creationId xmlns:a16="http://schemas.microsoft.com/office/drawing/2014/main" id="{7DE780FB-8F65-49EC-A0CC-B3597950D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940" y="1853248"/>
            <a:ext cx="2430300" cy="1463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7A713F8-8083-4CDB-B554-2885602524AF}"/>
              </a:ext>
            </a:extLst>
          </p:cNvPr>
          <p:cNvSpPr txBox="1"/>
          <p:nvPr/>
        </p:nvSpPr>
        <p:spPr>
          <a:xfrm>
            <a:off x="295619" y="1586042"/>
            <a:ext cx="6019799" cy="2117183"/>
          </a:xfrm>
          <a:prstGeom prst="rect">
            <a:avLst/>
          </a:prstGeom>
          <a:noFill/>
        </p:spPr>
        <p:txBody>
          <a:bodyPr wrap="square" rtlCol="0">
            <a:spAutoFit/>
          </a:bodyPr>
          <a:lstStyle/>
          <a:p>
            <a:pPr marL="85722" defTabSz="685783" eaLnBrk="1" hangingPunct="1">
              <a:lnSpc>
                <a:spcPct val="150000"/>
              </a:lnSpc>
              <a:spcBef>
                <a:spcPct val="20000"/>
              </a:spcBef>
              <a:buClr>
                <a:schemeClr val="accent1"/>
              </a:buClr>
            </a:pPr>
            <a:r>
              <a:rPr lang="en-US" dirty="0">
                <a:solidFill>
                  <a:schemeClr val="tx2"/>
                </a:solidFill>
                <a:latin typeface="+mn-lt"/>
              </a:rPr>
              <a:t>Consider establishing a welcoming committee to greet new residents that move into your area.  Offer to introduce them at an upcoming advisory committee meeting and encourage them to get involved when they feel ready.</a:t>
            </a:r>
          </a:p>
        </p:txBody>
      </p:sp>
      <p:pic>
        <p:nvPicPr>
          <p:cNvPr id="1038" name="Picture 14" descr="Join with L'DOR VA-DOR for some interesting and exciting services and programming upcoming">
            <a:extLst>
              <a:ext uri="{FF2B5EF4-FFF2-40B4-BE49-F238E27FC236}">
                <a16:creationId xmlns:a16="http://schemas.microsoft.com/office/drawing/2014/main" id="{851BBF93-13E3-48F4-BCAE-B2A21B330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151" y="5638800"/>
            <a:ext cx="3296898" cy="111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70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Training </a:t>
            </a:r>
          </a:p>
        </p:txBody>
      </p:sp>
      <p:sp>
        <p:nvSpPr>
          <p:cNvPr id="3" name="Content Placeholder 2"/>
          <p:cNvSpPr>
            <a:spLocks noGrp="1"/>
          </p:cNvSpPr>
          <p:nvPr>
            <p:ph idx="1"/>
          </p:nvPr>
        </p:nvSpPr>
        <p:spPr>
          <a:xfrm>
            <a:off x="609600" y="1143001"/>
            <a:ext cx="7772400" cy="5105406"/>
          </a:xfrm>
        </p:spPr>
        <p:txBody>
          <a:bodyPr>
            <a:normAutofit/>
          </a:bodyPr>
          <a:lstStyle/>
          <a:p>
            <a:pPr>
              <a:lnSpc>
                <a:spcPct val="150000"/>
              </a:lnSpc>
            </a:pPr>
            <a:r>
              <a:rPr lang="en-US" sz="2000" dirty="0"/>
              <a:t>Zone Advisory Committee Members are Local Officials</a:t>
            </a:r>
          </a:p>
          <a:p>
            <a:pPr>
              <a:lnSpc>
                <a:spcPct val="150000"/>
              </a:lnSpc>
            </a:pPr>
            <a:r>
              <a:rPr lang="en-US" sz="2000" dirty="0"/>
              <a:t>Includes Conflict of Interest, “perks” rules, and Brown Act</a:t>
            </a:r>
          </a:p>
          <a:p>
            <a:pPr>
              <a:lnSpc>
                <a:spcPct val="150000"/>
              </a:lnSpc>
            </a:pPr>
            <a:r>
              <a:rPr lang="en-US" sz="2000" dirty="0"/>
              <a:t>Certificate of completion is required for reimbursement of eligible expenses:</a:t>
            </a:r>
          </a:p>
          <a:p>
            <a:pPr lvl="1">
              <a:lnSpc>
                <a:spcPct val="150000"/>
              </a:lnSpc>
              <a:buClr>
                <a:schemeClr val="accent3"/>
              </a:buClr>
            </a:pPr>
            <a:r>
              <a:rPr lang="en-US" dirty="0"/>
              <a:t>Two (2) hours of training required</a:t>
            </a:r>
          </a:p>
          <a:p>
            <a:pPr lvl="1">
              <a:lnSpc>
                <a:spcPct val="150000"/>
              </a:lnSpc>
              <a:buClr>
                <a:schemeClr val="accent3"/>
              </a:buClr>
            </a:pPr>
            <a:r>
              <a:rPr lang="en-US" dirty="0"/>
              <a:t>Certification lasts for two (2) years</a:t>
            </a:r>
          </a:p>
          <a:p>
            <a:pPr lvl="1">
              <a:lnSpc>
                <a:spcPct val="150000"/>
              </a:lnSpc>
              <a:buClr>
                <a:schemeClr val="accent3"/>
              </a:buClr>
            </a:pPr>
            <a:r>
              <a:rPr lang="en-US" sz="1800" dirty="0"/>
              <a:t>Certificates are retained by the County as part of the zone’s public record</a:t>
            </a:r>
          </a:p>
          <a:p>
            <a:pPr lvl="1">
              <a:lnSpc>
                <a:spcPct val="150000"/>
              </a:lnSpc>
              <a:buClr>
                <a:schemeClr val="accent3"/>
              </a:buClr>
            </a:pPr>
            <a:r>
              <a:rPr lang="en-US" sz="1800" dirty="0"/>
              <a:t>Must be provided to the County</a:t>
            </a:r>
          </a:p>
          <a:p>
            <a:pPr>
              <a:lnSpc>
                <a:spcPct val="150000"/>
              </a:lnSpc>
            </a:pPr>
            <a:endParaRPr lang="en-US" sz="1725" dirty="0"/>
          </a:p>
          <a:p>
            <a:pPr marL="85722" indent="0">
              <a:lnSpc>
                <a:spcPct val="150000"/>
              </a:lnSpc>
              <a:buNone/>
            </a:pPr>
            <a:endParaRPr lang="en-US" dirty="0"/>
          </a:p>
        </p:txBody>
      </p:sp>
    </p:spTree>
    <p:extLst>
      <p:ext uri="{BB962C8B-B14F-4D97-AF65-F5344CB8AC3E}">
        <p14:creationId xmlns:p14="http://schemas.microsoft.com/office/powerpoint/2010/main" val="2246271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What is a Zone of Benefit?</a:t>
            </a:r>
          </a:p>
        </p:txBody>
      </p:sp>
      <p:sp>
        <p:nvSpPr>
          <p:cNvPr id="73731" name="Rectangle 3"/>
          <p:cNvSpPr>
            <a:spLocks noGrp="1" noChangeArrowheads="1"/>
          </p:cNvSpPr>
          <p:nvPr>
            <p:ph idx="1"/>
          </p:nvPr>
        </p:nvSpPr>
        <p:spPr>
          <a:xfrm>
            <a:off x="1371600" y="1447800"/>
            <a:ext cx="6400800" cy="4800600"/>
          </a:xfrm>
        </p:spPr>
        <p:txBody>
          <a:bodyPr>
            <a:normAutofit/>
          </a:bodyPr>
          <a:lstStyle/>
          <a:p>
            <a:pPr>
              <a:lnSpc>
                <a:spcPct val="140000"/>
              </a:lnSpc>
            </a:pPr>
            <a:r>
              <a:rPr lang="en-US" sz="2200" dirty="0"/>
              <a:t>A zone of benefit is:</a:t>
            </a:r>
          </a:p>
          <a:p>
            <a:pPr lvl="2">
              <a:buClr>
                <a:schemeClr val="accent3"/>
              </a:buClr>
            </a:pPr>
            <a:r>
              <a:rPr lang="en-US" sz="2000" dirty="0"/>
              <a:t>Part of a County Service Area (CSA) </a:t>
            </a:r>
          </a:p>
          <a:p>
            <a:pPr lvl="2">
              <a:buClr>
                <a:schemeClr val="accent3"/>
              </a:buClr>
            </a:pPr>
            <a:r>
              <a:rPr lang="en-US" sz="2000" dirty="0"/>
              <a:t>Governed by the Board of Supervisors </a:t>
            </a:r>
          </a:p>
          <a:p>
            <a:pPr lvl="2">
              <a:buClr>
                <a:schemeClr val="accent3"/>
              </a:buClr>
            </a:pPr>
            <a:r>
              <a:rPr lang="en-US" sz="2000" dirty="0"/>
              <a:t>A part of County Government</a:t>
            </a:r>
          </a:p>
          <a:p>
            <a:pPr lvl="2">
              <a:buClr>
                <a:schemeClr val="accent3"/>
              </a:buClr>
            </a:pPr>
            <a:r>
              <a:rPr lang="en-US" sz="2000" dirty="0"/>
              <a:t>A guaranteed collection mechanism for funds through property taxes</a:t>
            </a:r>
          </a:p>
          <a:p>
            <a:pPr marL="788650" lvl="3" indent="0">
              <a:buNone/>
            </a:pPr>
            <a:endParaRPr lang="en-US" sz="1649" i="1" dirty="0">
              <a:solidFill>
                <a:schemeClr val="accent6"/>
              </a:solidFill>
            </a:endParaRPr>
          </a:p>
          <a:p>
            <a:pPr>
              <a:lnSpc>
                <a:spcPct val="140000"/>
              </a:lnSpc>
            </a:pPr>
            <a:r>
              <a:rPr lang="en-US" sz="2200" dirty="0"/>
              <a:t>A zone of benefit is not:</a:t>
            </a:r>
          </a:p>
          <a:p>
            <a:pPr lvl="2">
              <a:buClr>
                <a:schemeClr val="accent3"/>
              </a:buClr>
            </a:pPr>
            <a:r>
              <a:rPr lang="en-US" sz="2000" dirty="0"/>
              <a:t>An  independent district</a:t>
            </a:r>
          </a:p>
          <a:p>
            <a:pPr lvl="2">
              <a:buClr>
                <a:schemeClr val="accent3"/>
              </a:buClr>
            </a:pPr>
            <a:r>
              <a:rPr lang="en-US" sz="2000" dirty="0"/>
              <a:t>An association</a:t>
            </a:r>
          </a:p>
          <a:p>
            <a:pPr lvl="1"/>
            <a:endParaRPr lang="en-US" sz="2100" dirty="0"/>
          </a:p>
          <a:p>
            <a:pPr>
              <a:buFont typeface="Wingdings" pitchFamily="2" charset="2"/>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Training</a:t>
            </a:r>
          </a:p>
        </p:txBody>
      </p:sp>
      <p:sp>
        <p:nvSpPr>
          <p:cNvPr id="3" name="Content Placeholder 2"/>
          <p:cNvSpPr>
            <a:spLocks noGrp="1"/>
          </p:cNvSpPr>
          <p:nvPr>
            <p:ph idx="1"/>
          </p:nvPr>
        </p:nvSpPr>
        <p:spPr>
          <a:xfrm>
            <a:off x="426129" y="1676400"/>
            <a:ext cx="8260672" cy="4953000"/>
          </a:xfrm>
        </p:spPr>
        <p:txBody>
          <a:bodyPr/>
          <a:lstStyle/>
          <a:p>
            <a:pPr marL="85722" indent="0">
              <a:buNone/>
            </a:pPr>
            <a:r>
              <a:rPr lang="en-US" dirty="0"/>
              <a:t>How do we find the online training?  </a:t>
            </a:r>
          </a:p>
          <a:p>
            <a:pPr marL="85722" indent="0">
              <a:buNone/>
            </a:pPr>
            <a:endParaRPr lang="en-US" i="1" dirty="0"/>
          </a:p>
          <a:p>
            <a:pPr marL="85722" indent="0">
              <a:buNone/>
            </a:pPr>
            <a:r>
              <a:rPr lang="en-US" i="1" dirty="0"/>
              <a:t>The link is on our website!</a:t>
            </a:r>
          </a:p>
          <a:p>
            <a:pPr marL="85722" indent="0">
              <a:buNone/>
            </a:pPr>
            <a:endParaRPr lang="en-US" i="1" dirty="0"/>
          </a:p>
          <a:p>
            <a:pPr marL="85722" indent="0">
              <a:buNone/>
            </a:pPr>
            <a:endParaRPr lang="en-US" i="1" dirty="0"/>
          </a:p>
          <a:p>
            <a:pPr marL="85722" indent="0">
              <a:buNone/>
            </a:pPr>
            <a:r>
              <a:rPr lang="en-US" i="1" dirty="0"/>
              <a:t>Select the Local Officials Ethics Training Course:</a:t>
            </a:r>
          </a:p>
        </p:txBody>
      </p:sp>
      <p:pic>
        <p:nvPicPr>
          <p:cNvPr id="5" name="Picture 4">
            <a:extLst>
              <a:ext uri="{FF2B5EF4-FFF2-40B4-BE49-F238E27FC236}">
                <a16:creationId xmlns:a16="http://schemas.microsoft.com/office/drawing/2014/main" id="{4F2EEC7D-08FC-4395-BFFC-A8DD3FE07B8A}"/>
              </a:ext>
            </a:extLst>
          </p:cNvPr>
          <p:cNvPicPr>
            <a:picLocks noChangeAspect="1"/>
          </p:cNvPicPr>
          <p:nvPr/>
        </p:nvPicPr>
        <p:blipFill rotWithShape="1">
          <a:blip r:embed="rId3"/>
          <a:srcRect t="58550"/>
          <a:stretch/>
        </p:blipFill>
        <p:spPr>
          <a:xfrm>
            <a:off x="1554480" y="4419600"/>
            <a:ext cx="6035040" cy="2209800"/>
          </a:xfrm>
          <a:prstGeom prst="rect">
            <a:avLst/>
          </a:prstGeom>
        </p:spPr>
      </p:pic>
      <p:pic>
        <p:nvPicPr>
          <p:cNvPr id="11" name="Picture 10">
            <a:extLst>
              <a:ext uri="{FF2B5EF4-FFF2-40B4-BE49-F238E27FC236}">
                <a16:creationId xmlns:a16="http://schemas.microsoft.com/office/drawing/2014/main" id="{215B2F74-2476-4493-BEBD-BE86A99599BB}"/>
              </a:ext>
            </a:extLst>
          </p:cNvPr>
          <p:cNvPicPr>
            <a:picLocks noChangeAspect="1"/>
          </p:cNvPicPr>
          <p:nvPr/>
        </p:nvPicPr>
        <p:blipFill>
          <a:blip r:embed="rId4"/>
          <a:stretch>
            <a:fillRect/>
          </a:stretch>
        </p:blipFill>
        <p:spPr>
          <a:xfrm>
            <a:off x="4049123" y="2254955"/>
            <a:ext cx="4457700" cy="1200150"/>
          </a:xfrm>
          <a:prstGeom prst="rect">
            <a:avLst/>
          </a:prstGeom>
        </p:spPr>
      </p:pic>
    </p:spTree>
    <p:extLst>
      <p:ext uri="{BB962C8B-B14F-4D97-AF65-F5344CB8AC3E}">
        <p14:creationId xmlns:p14="http://schemas.microsoft.com/office/powerpoint/2010/main" val="3045244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0965D3-0C67-6489-83B4-5934853F6C98}"/>
              </a:ext>
            </a:extLst>
          </p:cNvPr>
          <p:cNvSpPr>
            <a:spLocks noGrp="1"/>
          </p:cNvSpPr>
          <p:nvPr>
            <p:ph type="title"/>
          </p:nvPr>
        </p:nvSpPr>
        <p:spPr>
          <a:xfrm>
            <a:off x="426129" y="243213"/>
            <a:ext cx="8260672" cy="975987"/>
          </a:xfrm>
          <a:noFill/>
        </p:spPr>
        <p:txBody>
          <a:bodyPr>
            <a:noAutofit/>
          </a:bodyPr>
          <a:lstStyle/>
          <a:p>
            <a:r>
              <a:rPr lang="en-US" dirty="0"/>
              <a:t>Our website</a:t>
            </a:r>
          </a:p>
        </p:txBody>
      </p:sp>
      <p:pic>
        <p:nvPicPr>
          <p:cNvPr id="1026" name="Picture 2">
            <a:extLst>
              <a:ext uri="{FF2B5EF4-FFF2-40B4-BE49-F238E27FC236}">
                <a16:creationId xmlns:a16="http://schemas.microsoft.com/office/drawing/2014/main" id="{EA58E7E5-2251-4D4C-B90C-A64F044E7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 y="1066800"/>
            <a:ext cx="8503920" cy="5639346"/>
          </a:xfrm>
          <a:prstGeom prst="rect">
            <a:avLst/>
          </a:prstGeom>
          <a:noFill/>
          <a:ln w="25400" algn="ctr">
            <a:solidFill>
              <a:srgbClr val="085296"/>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Lst>
        </p:spPr>
      </p:pic>
    </p:spTree>
    <p:extLst>
      <p:ext uri="{BB962C8B-B14F-4D97-AF65-F5344CB8AC3E}">
        <p14:creationId xmlns:p14="http://schemas.microsoft.com/office/powerpoint/2010/main" val="2629487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C568-CA20-4D91-8E28-88CE3E3BA16B}"/>
              </a:ext>
            </a:extLst>
          </p:cNvPr>
          <p:cNvSpPr>
            <a:spLocks noGrp="1"/>
          </p:cNvSpPr>
          <p:nvPr>
            <p:ph type="title"/>
          </p:nvPr>
        </p:nvSpPr>
        <p:spPr/>
        <p:txBody>
          <a:bodyPr/>
          <a:lstStyle/>
          <a:p>
            <a:r>
              <a:rPr lang="en-US" dirty="0"/>
              <a:t>Resources on our website</a:t>
            </a:r>
          </a:p>
        </p:txBody>
      </p:sp>
      <p:pic>
        <p:nvPicPr>
          <p:cNvPr id="7" name="Picture 6">
            <a:extLst>
              <a:ext uri="{FF2B5EF4-FFF2-40B4-BE49-F238E27FC236}">
                <a16:creationId xmlns:a16="http://schemas.microsoft.com/office/drawing/2014/main" id="{FEC08E4D-81CF-4FD3-B7D1-BD174A044875}"/>
              </a:ext>
            </a:extLst>
          </p:cNvPr>
          <p:cNvPicPr>
            <a:picLocks noChangeAspect="1"/>
          </p:cNvPicPr>
          <p:nvPr/>
        </p:nvPicPr>
        <p:blipFill>
          <a:blip r:embed="rId3"/>
          <a:stretch>
            <a:fillRect/>
          </a:stretch>
        </p:blipFill>
        <p:spPr>
          <a:xfrm>
            <a:off x="762000" y="1206012"/>
            <a:ext cx="4226832" cy="5371600"/>
          </a:xfrm>
          <a:prstGeom prst="rect">
            <a:avLst/>
          </a:prstGeom>
        </p:spPr>
      </p:pic>
      <p:pic>
        <p:nvPicPr>
          <p:cNvPr id="9" name="Picture 8">
            <a:extLst>
              <a:ext uri="{FF2B5EF4-FFF2-40B4-BE49-F238E27FC236}">
                <a16:creationId xmlns:a16="http://schemas.microsoft.com/office/drawing/2014/main" id="{878932A9-2E41-4E8E-B595-914DB153847F}"/>
              </a:ext>
            </a:extLst>
          </p:cNvPr>
          <p:cNvPicPr>
            <a:picLocks noChangeAspect="1"/>
          </p:cNvPicPr>
          <p:nvPr/>
        </p:nvPicPr>
        <p:blipFill>
          <a:blip r:embed="rId4"/>
          <a:stretch>
            <a:fillRect/>
          </a:stretch>
        </p:blipFill>
        <p:spPr>
          <a:xfrm>
            <a:off x="5266122" y="1206012"/>
            <a:ext cx="3172268" cy="5277587"/>
          </a:xfrm>
          <a:prstGeom prst="rect">
            <a:avLst/>
          </a:prstGeom>
        </p:spPr>
      </p:pic>
    </p:spTree>
    <p:extLst>
      <p:ext uri="{BB962C8B-B14F-4D97-AF65-F5344CB8AC3E}">
        <p14:creationId xmlns:p14="http://schemas.microsoft.com/office/powerpoint/2010/main" val="2207703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A69FC-F0F2-4263-9B97-9C9DAC36319F}"/>
              </a:ext>
            </a:extLst>
          </p:cNvPr>
          <p:cNvSpPr>
            <a:spLocks noGrp="1"/>
          </p:cNvSpPr>
          <p:nvPr>
            <p:ph type="title"/>
          </p:nvPr>
        </p:nvSpPr>
        <p:spPr>
          <a:xfrm>
            <a:off x="484710" y="452718"/>
            <a:ext cx="7055380" cy="995082"/>
          </a:xfrm>
        </p:spPr>
        <p:txBody>
          <a:bodyPr/>
          <a:lstStyle/>
          <a:p>
            <a:r>
              <a:rPr lang="en-US" dirty="0"/>
              <a:t>Program guidelines</a:t>
            </a:r>
          </a:p>
        </p:txBody>
      </p:sp>
      <p:pic>
        <p:nvPicPr>
          <p:cNvPr id="5" name="Content Placeholder 4">
            <a:extLst>
              <a:ext uri="{FF2B5EF4-FFF2-40B4-BE49-F238E27FC236}">
                <a16:creationId xmlns:a16="http://schemas.microsoft.com/office/drawing/2014/main" id="{259555DA-E455-4334-A3AC-713D1279C43A}"/>
              </a:ext>
            </a:extLst>
          </p:cNvPr>
          <p:cNvPicPr>
            <a:picLocks noGrp="1" noChangeAspect="1"/>
          </p:cNvPicPr>
          <p:nvPr>
            <p:ph idx="1"/>
          </p:nvPr>
        </p:nvPicPr>
        <p:blipFill>
          <a:blip r:embed="rId3"/>
          <a:stretch>
            <a:fillRect/>
          </a:stretch>
        </p:blipFill>
        <p:spPr>
          <a:xfrm>
            <a:off x="4024335" y="2053555"/>
            <a:ext cx="4229966" cy="4195762"/>
          </a:xfrm>
          <a:ln>
            <a:solidFill>
              <a:srgbClr val="0070C0"/>
            </a:solidFill>
          </a:ln>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4D8A28AC-5BD3-43D5-833D-4051113AAEEB}"/>
              </a:ext>
            </a:extLst>
          </p:cNvPr>
          <p:cNvSpPr txBox="1"/>
          <p:nvPr/>
        </p:nvSpPr>
        <p:spPr>
          <a:xfrm>
            <a:off x="228600" y="1740643"/>
            <a:ext cx="3388005" cy="4708981"/>
          </a:xfrm>
          <a:prstGeom prst="rect">
            <a:avLst/>
          </a:prstGeom>
          <a:noFill/>
        </p:spPr>
        <p:txBody>
          <a:bodyPr wrap="square" rtlCol="0">
            <a:spAutoFit/>
          </a:bodyPr>
          <a:lstStyle/>
          <a:p>
            <a:r>
              <a:rPr lang="en-US" sz="2000" dirty="0">
                <a:solidFill>
                  <a:schemeClr val="tx1">
                    <a:lumMod val="65000"/>
                    <a:lumOff val="35000"/>
                  </a:schemeClr>
                </a:solidFill>
                <a:latin typeface="+mn-lt"/>
              </a:rPr>
              <a:t>The Guidelines address a wide range of topics, offering guidance on processes for modifying zone boundaries, adjusting services, and dissolution.</a:t>
            </a:r>
          </a:p>
          <a:p>
            <a:endParaRPr lang="en-US" sz="2000" dirty="0">
              <a:solidFill>
                <a:schemeClr val="tx1">
                  <a:lumMod val="65000"/>
                  <a:lumOff val="35000"/>
                </a:schemeClr>
              </a:solidFill>
              <a:latin typeface="+mn-lt"/>
            </a:endParaRPr>
          </a:p>
          <a:p>
            <a:r>
              <a:rPr lang="en-US" sz="2000" dirty="0">
                <a:solidFill>
                  <a:schemeClr val="tx1">
                    <a:lumMod val="65000"/>
                    <a:lumOff val="35000"/>
                  </a:schemeClr>
                </a:solidFill>
                <a:latin typeface="+mn-lt"/>
              </a:rPr>
              <a:t>Advisory Committees should familiarize themselves with Parts V and VI, in addition to the Advisory Committee Manual which now includes bylaws.</a:t>
            </a:r>
          </a:p>
        </p:txBody>
      </p:sp>
    </p:spTree>
    <p:extLst>
      <p:ext uri="{BB962C8B-B14F-4D97-AF65-F5344CB8AC3E}">
        <p14:creationId xmlns:p14="http://schemas.microsoft.com/office/powerpoint/2010/main" val="470966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B198-4618-48AA-AEE3-79F2D9BAD45C}"/>
              </a:ext>
            </a:extLst>
          </p:cNvPr>
          <p:cNvSpPr>
            <a:spLocks noGrp="1"/>
          </p:cNvSpPr>
          <p:nvPr>
            <p:ph type="title"/>
          </p:nvPr>
        </p:nvSpPr>
        <p:spPr/>
        <p:txBody>
          <a:bodyPr/>
          <a:lstStyle/>
          <a:p>
            <a:r>
              <a:rPr lang="en-US" dirty="0"/>
              <a:t>Advisory Committee Manual</a:t>
            </a:r>
          </a:p>
        </p:txBody>
      </p:sp>
      <p:pic>
        <p:nvPicPr>
          <p:cNvPr id="15" name="Picture 14">
            <a:extLst>
              <a:ext uri="{FF2B5EF4-FFF2-40B4-BE49-F238E27FC236}">
                <a16:creationId xmlns:a16="http://schemas.microsoft.com/office/drawing/2014/main" id="{B7CE9C2A-23D3-498B-9F66-380B36988D5C}"/>
              </a:ext>
            </a:extLst>
          </p:cNvPr>
          <p:cNvPicPr>
            <a:picLocks noChangeAspect="1"/>
          </p:cNvPicPr>
          <p:nvPr/>
        </p:nvPicPr>
        <p:blipFill rotWithShape="1">
          <a:blip r:embed="rId3"/>
          <a:srcRect l="2682" r="16219"/>
          <a:stretch/>
        </p:blipFill>
        <p:spPr>
          <a:xfrm>
            <a:off x="3886200" y="1676400"/>
            <a:ext cx="4724400" cy="4920053"/>
          </a:xfrm>
          <a:prstGeom prst="rect">
            <a:avLst/>
          </a:prstGeom>
          <a:ln>
            <a:solidFill>
              <a:srgbClr val="0070C0"/>
            </a:solidFill>
          </a:ln>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F4BCEFFF-6937-4E5B-B64D-9A03C5A0A6C4}"/>
              </a:ext>
            </a:extLst>
          </p:cNvPr>
          <p:cNvSpPr txBox="1"/>
          <p:nvPr/>
        </p:nvSpPr>
        <p:spPr>
          <a:xfrm>
            <a:off x="304800" y="2286000"/>
            <a:ext cx="3459480" cy="2862322"/>
          </a:xfrm>
          <a:prstGeom prst="rect">
            <a:avLst/>
          </a:prstGeom>
          <a:noFill/>
        </p:spPr>
        <p:txBody>
          <a:bodyPr wrap="square" rtlCol="0">
            <a:spAutoFit/>
          </a:bodyPr>
          <a:lstStyle/>
          <a:p>
            <a:r>
              <a:rPr lang="en-US" dirty="0">
                <a:solidFill>
                  <a:schemeClr val="tx1">
                    <a:lumMod val="65000"/>
                    <a:lumOff val="35000"/>
                  </a:schemeClr>
                </a:solidFill>
                <a:latin typeface="+mn-lt"/>
              </a:rPr>
              <a:t>Many topics are covered in the Advisory Committee Manual and all committee members should take time to review this vital resource.</a:t>
            </a:r>
          </a:p>
          <a:p>
            <a:endParaRPr lang="en-US" dirty="0">
              <a:solidFill>
                <a:schemeClr val="tx1">
                  <a:lumMod val="65000"/>
                  <a:lumOff val="35000"/>
                </a:schemeClr>
              </a:solidFill>
              <a:latin typeface="+mn-lt"/>
            </a:endParaRPr>
          </a:p>
          <a:p>
            <a:r>
              <a:rPr lang="en-US" dirty="0">
                <a:solidFill>
                  <a:schemeClr val="tx1">
                    <a:lumMod val="65000"/>
                    <a:lumOff val="35000"/>
                  </a:schemeClr>
                </a:solidFill>
                <a:latin typeface="+mn-lt"/>
              </a:rPr>
              <a:t>The most important update is the inclusion of bylaws in Section 4.</a:t>
            </a:r>
          </a:p>
          <a:p>
            <a:endParaRPr lang="en-US" dirty="0">
              <a:solidFill>
                <a:schemeClr val="tx1">
                  <a:lumMod val="65000"/>
                  <a:lumOff val="35000"/>
                </a:schemeClr>
              </a:solidFill>
              <a:latin typeface="+mn-lt"/>
            </a:endParaRPr>
          </a:p>
        </p:txBody>
      </p:sp>
    </p:spTree>
    <p:extLst>
      <p:ext uri="{BB962C8B-B14F-4D97-AF65-F5344CB8AC3E}">
        <p14:creationId xmlns:p14="http://schemas.microsoft.com/office/powerpoint/2010/main" val="697716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3844A-A698-4F10-9067-023DD6B7A744}"/>
              </a:ext>
            </a:extLst>
          </p:cNvPr>
          <p:cNvSpPr>
            <a:spLocks noGrp="1"/>
          </p:cNvSpPr>
          <p:nvPr>
            <p:ph type="title"/>
          </p:nvPr>
        </p:nvSpPr>
        <p:spPr/>
        <p:txBody>
          <a:bodyPr/>
          <a:lstStyle/>
          <a:p>
            <a:r>
              <a:rPr lang="en-US" sz="3600" dirty="0"/>
              <a:t>Advisory Committee Manual: bylaws</a:t>
            </a:r>
          </a:p>
        </p:txBody>
      </p:sp>
      <p:pic>
        <p:nvPicPr>
          <p:cNvPr id="5" name="Picture 4">
            <a:extLst>
              <a:ext uri="{FF2B5EF4-FFF2-40B4-BE49-F238E27FC236}">
                <a16:creationId xmlns:a16="http://schemas.microsoft.com/office/drawing/2014/main" id="{290C7FB5-2305-4290-B87E-BF59CB85AF00}"/>
              </a:ext>
            </a:extLst>
          </p:cNvPr>
          <p:cNvPicPr>
            <a:picLocks noChangeAspect="1"/>
          </p:cNvPicPr>
          <p:nvPr/>
        </p:nvPicPr>
        <p:blipFill>
          <a:blip r:embed="rId3"/>
          <a:stretch>
            <a:fillRect/>
          </a:stretch>
        </p:blipFill>
        <p:spPr>
          <a:xfrm>
            <a:off x="1401785" y="1767167"/>
            <a:ext cx="6309360" cy="4708733"/>
          </a:xfrm>
          <a:prstGeom prst="rect">
            <a:avLst/>
          </a:prstGeom>
        </p:spPr>
      </p:pic>
    </p:spTree>
    <p:extLst>
      <p:ext uri="{BB962C8B-B14F-4D97-AF65-F5344CB8AC3E}">
        <p14:creationId xmlns:p14="http://schemas.microsoft.com/office/powerpoint/2010/main" val="4251956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2B592-8358-443E-B6D4-A7289E32CB6F}"/>
              </a:ext>
            </a:extLst>
          </p:cNvPr>
          <p:cNvSpPr>
            <a:spLocks noGrp="1"/>
          </p:cNvSpPr>
          <p:nvPr>
            <p:ph type="title"/>
          </p:nvPr>
        </p:nvSpPr>
        <p:spPr/>
        <p:txBody>
          <a:bodyPr/>
          <a:lstStyle/>
          <a:p>
            <a:r>
              <a:rPr lang="en-US" dirty="0"/>
              <a:t>Bylaws: Membership</a:t>
            </a:r>
          </a:p>
        </p:txBody>
      </p:sp>
      <p:pic>
        <p:nvPicPr>
          <p:cNvPr id="19" name="Picture 18">
            <a:extLst>
              <a:ext uri="{FF2B5EF4-FFF2-40B4-BE49-F238E27FC236}">
                <a16:creationId xmlns:a16="http://schemas.microsoft.com/office/drawing/2014/main" id="{DF3479EC-9700-4971-9232-2FE0C10CCCC9}"/>
              </a:ext>
            </a:extLst>
          </p:cNvPr>
          <p:cNvPicPr>
            <a:picLocks noChangeAspect="1"/>
          </p:cNvPicPr>
          <p:nvPr/>
        </p:nvPicPr>
        <p:blipFill>
          <a:blip r:embed="rId3"/>
          <a:stretch>
            <a:fillRect/>
          </a:stretch>
        </p:blipFill>
        <p:spPr>
          <a:xfrm>
            <a:off x="1603909" y="5271956"/>
            <a:ext cx="6431287" cy="1205044"/>
          </a:xfrm>
          <a:prstGeom prst="rect">
            <a:avLst/>
          </a:prstGeom>
        </p:spPr>
      </p:pic>
      <p:pic>
        <p:nvPicPr>
          <p:cNvPr id="17" name="Picture 16">
            <a:extLst>
              <a:ext uri="{FF2B5EF4-FFF2-40B4-BE49-F238E27FC236}">
                <a16:creationId xmlns:a16="http://schemas.microsoft.com/office/drawing/2014/main" id="{5A5470D0-57AA-464B-820D-45811D3E7EEA}"/>
              </a:ext>
            </a:extLst>
          </p:cNvPr>
          <p:cNvPicPr>
            <a:picLocks noChangeAspect="1"/>
          </p:cNvPicPr>
          <p:nvPr/>
        </p:nvPicPr>
        <p:blipFill rotWithShape="1">
          <a:blip r:embed="rId4"/>
          <a:srcRect r="790"/>
          <a:stretch/>
        </p:blipFill>
        <p:spPr>
          <a:xfrm>
            <a:off x="1603910" y="1143001"/>
            <a:ext cx="6431287" cy="4252948"/>
          </a:xfrm>
          <a:prstGeom prst="rect">
            <a:avLst/>
          </a:prstGeom>
        </p:spPr>
      </p:pic>
      <p:pic>
        <p:nvPicPr>
          <p:cNvPr id="6" name="Picture 5">
            <a:extLst>
              <a:ext uri="{FF2B5EF4-FFF2-40B4-BE49-F238E27FC236}">
                <a16:creationId xmlns:a16="http://schemas.microsoft.com/office/drawing/2014/main" id="{93C9017C-F53B-40E3-AEE5-B3A22753959A}"/>
              </a:ext>
            </a:extLst>
          </p:cNvPr>
          <p:cNvPicPr>
            <a:picLocks noChangeAspect="1"/>
          </p:cNvPicPr>
          <p:nvPr/>
        </p:nvPicPr>
        <p:blipFill>
          <a:blip r:embed="rId5"/>
          <a:stretch>
            <a:fillRect/>
          </a:stretch>
        </p:blipFill>
        <p:spPr>
          <a:xfrm>
            <a:off x="1752600" y="3505200"/>
            <a:ext cx="459902" cy="416578"/>
          </a:xfrm>
          <a:prstGeom prst="rect">
            <a:avLst/>
          </a:prstGeom>
        </p:spPr>
      </p:pic>
    </p:spTree>
    <p:extLst>
      <p:ext uri="{BB962C8B-B14F-4D97-AF65-F5344CB8AC3E}">
        <p14:creationId xmlns:p14="http://schemas.microsoft.com/office/powerpoint/2010/main" val="4002764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5DB0-1F65-4F43-96B4-A44570E7414F}"/>
              </a:ext>
            </a:extLst>
          </p:cNvPr>
          <p:cNvSpPr>
            <a:spLocks noGrp="1"/>
          </p:cNvSpPr>
          <p:nvPr>
            <p:ph type="title"/>
          </p:nvPr>
        </p:nvSpPr>
        <p:spPr/>
        <p:txBody>
          <a:bodyPr/>
          <a:lstStyle/>
          <a:p>
            <a:r>
              <a:rPr lang="en-US" dirty="0"/>
              <a:t>Bylaws: meetings</a:t>
            </a:r>
          </a:p>
        </p:txBody>
      </p:sp>
      <p:pic>
        <p:nvPicPr>
          <p:cNvPr id="5" name="Content Placeholder 4">
            <a:extLst>
              <a:ext uri="{FF2B5EF4-FFF2-40B4-BE49-F238E27FC236}">
                <a16:creationId xmlns:a16="http://schemas.microsoft.com/office/drawing/2014/main" id="{64208E2B-30F6-4F87-94EE-124830B50A4A}"/>
              </a:ext>
            </a:extLst>
          </p:cNvPr>
          <p:cNvPicPr>
            <a:picLocks noGrp="1" noChangeAspect="1"/>
          </p:cNvPicPr>
          <p:nvPr>
            <p:ph idx="1"/>
          </p:nvPr>
        </p:nvPicPr>
        <p:blipFill>
          <a:blip r:embed="rId2"/>
          <a:stretch>
            <a:fillRect/>
          </a:stretch>
        </p:blipFill>
        <p:spPr>
          <a:xfrm>
            <a:off x="1252277" y="1152983"/>
            <a:ext cx="6639445" cy="5252299"/>
          </a:xfrm>
        </p:spPr>
      </p:pic>
    </p:spTree>
    <p:extLst>
      <p:ext uri="{BB962C8B-B14F-4D97-AF65-F5344CB8AC3E}">
        <p14:creationId xmlns:p14="http://schemas.microsoft.com/office/powerpoint/2010/main" val="1865655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F4A9-0EC5-480F-B964-174ACAE00E2B}"/>
              </a:ext>
            </a:extLst>
          </p:cNvPr>
          <p:cNvSpPr>
            <a:spLocks noGrp="1"/>
          </p:cNvSpPr>
          <p:nvPr>
            <p:ph type="title"/>
          </p:nvPr>
        </p:nvSpPr>
        <p:spPr>
          <a:xfrm>
            <a:off x="482420" y="304800"/>
            <a:ext cx="7055380" cy="1400530"/>
          </a:xfrm>
        </p:spPr>
        <p:txBody>
          <a:bodyPr/>
          <a:lstStyle/>
          <a:p>
            <a:r>
              <a:rPr lang="en-US" dirty="0"/>
              <a:t>Bylaws: procedures</a:t>
            </a:r>
          </a:p>
        </p:txBody>
      </p:sp>
      <p:pic>
        <p:nvPicPr>
          <p:cNvPr id="9" name="Picture 8">
            <a:extLst>
              <a:ext uri="{FF2B5EF4-FFF2-40B4-BE49-F238E27FC236}">
                <a16:creationId xmlns:a16="http://schemas.microsoft.com/office/drawing/2014/main" id="{301BED4F-3F47-4419-96F6-D37C7C1DCDFD}"/>
              </a:ext>
            </a:extLst>
          </p:cNvPr>
          <p:cNvPicPr>
            <a:picLocks noChangeAspect="1"/>
          </p:cNvPicPr>
          <p:nvPr/>
        </p:nvPicPr>
        <p:blipFill rotWithShape="1">
          <a:blip r:embed="rId3"/>
          <a:srcRect l="1988"/>
          <a:stretch/>
        </p:blipFill>
        <p:spPr>
          <a:xfrm>
            <a:off x="1371600" y="3429000"/>
            <a:ext cx="6166200" cy="3313744"/>
          </a:xfrm>
          <a:prstGeom prst="rect">
            <a:avLst/>
          </a:prstGeom>
        </p:spPr>
      </p:pic>
      <p:pic>
        <p:nvPicPr>
          <p:cNvPr id="5" name="Content Placeholder 4">
            <a:extLst>
              <a:ext uri="{FF2B5EF4-FFF2-40B4-BE49-F238E27FC236}">
                <a16:creationId xmlns:a16="http://schemas.microsoft.com/office/drawing/2014/main" id="{852E2242-FF0C-49B6-996C-E97C0CAD8441}"/>
              </a:ext>
            </a:extLst>
          </p:cNvPr>
          <p:cNvPicPr>
            <a:picLocks noGrp="1" noChangeAspect="1"/>
          </p:cNvPicPr>
          <p:nvPr>
            <p:ph idx="1"/>
          </p:nvPr>
        </p:nvPicPr>
        <p:blipFill rotWithShape="1">
          <a:blip r:embed="rId4"/>
          <a:srcRect r="748"/>
          <a:stretch/>
        </p:blipFill>
        <p:spPr>
          <a:xfrm>
            <a:off x="1371600" y="1143000"/>
            <a:ext cx="6166200" cy="2381754"/>
          </a:xfrm>
        </p:spPr>
      </p:pic>
    </p:spTree>
    <p:extLst>
      <p:ext uri="{BB962C8B-B14F-4D97-AF65-F5344CB8AC3E}">
        <p14:creationId xmlns:p14="http://schemas.microsoft.com/office/powerpoint/2010/main" val="2813104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3F2A5-249D-4F52-941B-492D5736741A}"/>
              </a:ext>
            </a:extLst>
          </p:cNvPr>
          <p:cNvSpPr>
            <a:spLocks noGrp="1"/>
          </p:cNvSpPr>
          <p:nvPr>
            <p:ph type="title"/>
          </p:nvPr>
        </p:nvSpPr>
        <p:spPr/>
        <p:txBody>
          <a:bodyPr/>
          <a:lstStyle/>
          <a:p>
            <a:r>
              <a:rPr lang="en-US" dirty="0"/>
              <a:t>Bylaws: powers and duties</a:t>
            </a:r>
          </a:p>
        </p:txBody>
      </p:sp>
      <p:pic>
        <p:nvPicPr>
          <p:cNvPr id="5" name="Picture 4">
            <a:extLst>
              <a:ext uri="{FF2B5EF4-FFF2-40B4-BE49-F238E27FC236}">
                <a16:creationId xmlns:a16="http://schemas.microsoft.com/office/drawing/2014/main" id="{E97501E3-2195-49D2-A991-73918D5B4209}"/>
              </a:ext>
            </a:extLst>
          </p:cNvPr>
          <p:cNvPicPr>
            <a:picLocks noChangeAspect="1"/>
          </p:cNvPicPr>
          <p:nvPr/>
        </p:nvPicPr>
        <p:blipFill>
          <a:blip r:embed="rId2"/>
          <a:stretch>
            <a:fillRect/>
          </a:stretch>
        </p:blipFill>
        <p:spPr>
          <a:xfrm>
            <a:off x="747748" y="1838559"/>
            <a:ext cx="7648504" cy="3304154"/>
          </a:xfrm>
          <a:prstGeom prst="rect">
            <a:avLst/>
          </a:prstGeom>
        </p:spPr>
      </p:pic>
    </p:spTree>
    <p:extLst>
      <p:ext uri="{BB962C8B-B14F-4D97-AF65-F5344CB8AC3E}">
        <p14:creationId xmlns:p14="http://schemas.microsoft.com/office/powerpoint/2010/main" val="3799123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47482"/>
          </a:xfrm>
        </p:spPr>
        <p:txBody>
          <a:bodyPr>
            <a:normAutofit/>
          </a:bodyPr>
          <a:lstStyle/>
          <a:p>
            <a:r>
              <a:rPr lang="en-US" sz="3200" dirty="0"/>
              <a:t>County Service Areas</a:t>
            </a:r>
          </a:p>
        </p:txBody>
      </p:sp>
      <p:sp>
        <p:nvSpPr>
          <p:cNvPr id="3" name="Content Placeholder 2"/>
          <p:cNvSpPr>
            <a:spLocks noGrp="1"/>
          </p:cNvSpPr>
          <p:nvPr>
            <p:ph idx="1"/>
          </p:nvPr>
        </p:nvSpPr>
        <p:spPr>
          <a:xfrm>
            <a:off x="304801" y="1600200"/>
            <a:ext cx="8534400" cy="5029200"/>
          </a:xfrm>
        </p:spPr>
        <p:txBody>
          <a:bodyPr>
            <a:normAutofit/>
          </a:bodyPr>
          <a:lstStyle/>
          <a:p>
            <a:r>
              <a:rPr lang="en-US" sz="2200" dirty="0"/>
              <a:t>County Service Area Law guides program </a:t>
            </a:r>
            <a:r>
              <a:rPr lang="en-US" sz="1500" dirty="0"/>
              <a:t>(GOV 25210, et seq)</a:t>
            </a:r>
          </a:p>
          <a:p>
            <a:pPr lvl="1">
              <a:buClr>
                <a:schemeClr val="accent3"/>
              </a:buClr>
            </a:pPr>
            <a:r>
              <a:rPr lang="en-US" sz="1900" dirty="0"/>
              <a:t>CSA Laws originated in 1953 to mitigate competing demands for County services between high growth suburban areas and existing rural development.</a:t>
            </a:r>
          </a:p>
          <a:p>
            <a:pPr lvl="1">
              <a:buClr>
                <a:schemeClr val="accent3"/>
              </a:buClr>
            </a:pPr>
            <a:r>
              <a:rPr lang="en-US" sz="1900" dirty="0"/>
              <a:t>CSA Laws allow for difference services, or a higher level of services to be available within the CSA that otherwise available in the unincorporated area of a County. </a:t>
            </a:r>
          </a:p>
          <a:p>
            <a:pPr marL="308602" lvl="1" indent="0">
              <a:buNone/>
            </a:pPr>
            <a:endParaRPr lang="en-US" sz="1900" dirty="0"/>
          </a:p>
          <a:p>
            <a:pPr>
              <a:lnSpc>
                <a:spcPct val="140000"/>
              </a:lnSpc>
            </a:pPr>
            <a:r>
              <a:rPr lang="en-US" sz="2200" dirty="0"/>
              <a:t>LAFCO forms CSA with defined boundaries</a:t>
            </a:r>
          </a:p>
          <a:p>
            <a:pPr lvl="1">
              <a:buClr>
                <a:schemeClr val="accent3"/>
              </a:buClr>
            </a:pPr>
            <a:r>
              <a:rPr lang="en-US" sz="1800" dirty="0"/>
              <a:t>Allowed services must be designated under the CSA</a:t>
            </a:r>
          </a:p>
          <a:p>
            <a:pPr marL="308602" lvl="1" indent="0">
              <a:buNone/>
            </a:pPr>
            <a:endParaRPr lang="en-US" sz="1800" dirty="0"/>
          </a:p>
          <a:p>
            <a:pPr marL="257168" lvl="1">
              <a:lnSpc>
                <a:spcPct val="140000"/>
              </a:lnSpc>
            </a:pPr>
            <a:r>
              <a:rPr lang="en-US" sz="2200" dirty="0"/>
              <a:t>CSA business is administered by the County</a:t>
            </a:r>
          </a:p>
          <a:p>
            <a:pPr marL="274313" lvl="1" indent="0">
              <a:buNone/>
            </a:pPr>
            <a:endParaRPr lang="en-US" sz="2851" b="1" dirty="0">
              <a:latin typeface="Times New Roman" panose="02020603050405020304" pitchFamily="18" charset="0"/>
              <a:cs typeface="Times New Roman" panose="02020603050405020304" pitchFamily="18" charset="0"/>
            </a:endParaRPr>
          </a:p>
          <a:p>
            <a:endParaRPr lang="en-US" sz="3000" dirty="0"/>
          </a:p>
          <a:p>
            <a:endParaRPr lang="en-US" sz="3000" dirty="0"/>
          </a:p>
          <a:p>
            <a:pPr marL="85723" indent="0">
              <a:buNone/>
            </a:pPr>
            <a:endParaRPr lang="en-US" sz="3000" dirty="0"/>
          </a:p>
          <a:p>
            <a:pPr marL="85723" indent="0">
              <a:buNone/>
            </a:pPr>
            <a:endParaRPr lang="en-US" dirty="0"/>
          </a:p>
          <a:p>
            <a:endParaRPr lang="en-US" dirty="0"/>
          </a:p>
        </p:txBody>
      </p:sp>
    </p:spTree>
    <p:extLst>
      <p:ext uri="{BB962C8B-B14F-4D97-AF65-F5344CB8AC3E}">
        <p14:creationId xmlns:p14="http://schemas.microsoft.com/office/powerpoint/2010/main" val="1548123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Grp="1" noChangeArrowheads="1"/>
          </p:cNvSpPr>
          <p:nvPr>
            <p:ph type="title"/>
          </p:nvPr>
        </p:nvSpPr>
        <p:spPr>
          <a:xfrm>
            <a:off x="457200" y="685800"/>
            <a:ext cx="6172200" cy="857251"/>
          </a:xfrm>
          <a:noFill/>
          <a:ln/>
        </p:spPr>
        <p:txBody>
          <a:bodyPr/>
          <a:lstStyle/>
          <a:p>
            <a:r>
              <a:rPr lang="en-US" sz="3200" dirty="0"/>
              <a:t>Volunteer Work Program</a:t>
            </a:r>
          </a:p>
        </p:txBody>
      </p:sp>
      <p:sp>
        <p:nvSpPr>
          <p:cNvPr id="68611" name="Rectangle 3"/>
          <p:cNvSpPr>
            <a:spLocks noGrp="1" noChangeArrowheads="1"/>
          </p:cNvSpPr>
          <p:nvPr>
            <p:ph idx="1"/>
          </p:nvPr>
        </p:nvSpPr>
        <p:spPr>
          <a:xfrm>
            <a:off x="1985447" y="4343400"/>
            <a:ext cx="5173106" cy="2057400"/>
          </a:xfrm>
        </p:spPr>
        <p:txBody>
          <a:bodyPr>
            <a:normAutofit/>
          </a:bodyPr>
          <a:lstStyle/>
          <a:p>
            <a:pPr>
              <a:lnSpc>
                <a:spcPct val="60000"/>
              </a:lnSpc>
              <a:spcBef>
                <a:spcPct val="5000"/>
              </a:spcBef>
              <a:spcAft>
                <a:spcPct val="5000"/>
              </a:spcAft>
              <a:buFont typeface="Wingdings" pitchFamily="2" charset="2"/>
              <a:buNone/>
            </a:pPr>
            <a:endParaRPr lang="en-US" sz="2100" dirty="0"/>
          </a:p>
          <a:p>
            <a:pPr>
              <a:lnSpc>
                <a:spcPct val="60000"/>
              </a:lnSpc>
              <a:spcBef>
                <a:spcPct val="5000"/>
              </a:spcBef>
              <a:spcAft>
                <a:spcPct val="5000"/>
              </a:spcAft>
              <a:buFont typeface="Wingdings" pitchFamily="2" charset="2"/>
              <a:buNone/>
            </a:pPr>
            <a:endParaRPr lang="en-US" sz="800" dirty="0"/>
          </a:p>
          <a:p>
            <a:pPr lvl="1">
              <a:lnSpc>
                <a:spcPct val="80000"/>
              </a:lnSpc>
              <a:spcBef>
                <a:spcPct val="5000"/>
              </a:spcBef>
              <a:spcAft>
                <a:spcPct val="5000"/>
              </a:spcAft>
            </a:pPr>
            <a:r>
              <a:rPr lang="en-US" sz="2000" dirty="0"/>
              <a:t>Brush/Tree/Weed Trimming</a:t>
            </a:r>
          </a:p>
          <a:p>
            <a:pPr lvl="1">
              <a:lnSpc>
                <a:spcPct val="80000"/>
              </a:lnSpc>
              <a:spcBef>
                <a:spcPct val="5000"/>
              </a:spcBef>
              <a:spcAft>
                <a:spcPct val="5000"/>
              </a:spcAft>
            </a:pPr>
            <a:r>
              <a:rPr lang="en-US" sz="2000" dirty="0"/>
              <a:t>Pothole Patching</a:t>
            </a:r>
          </a:p>
          <a:p>
            <a:pPr lvl="1">
              <a:lnSpc>
                <a:spcPct val="80000"/>
              </a:lnSpc>
              <a:spcBef>
                <a:spcPct val="5000"/>
              </a:spcBef>
              <a:spcAft>
                <a:spcPct val="5000"/>
              </a:spcAft>
            </a:pPr>
            <a:r>
              <a:rPr lang="en-US" sz="2000" dirty="0"/>
              <a:t>Clearing ditches</a:t>
            </a:r>
          </a:p>
          <a:p>
            <a:pPr lvl="1">
              <a:lnSpc>
                <a:spcPct val="80000"/>
              </a:lnSpc>
              <a:spcBef>
                <a:spcPct val="5000"/>
              </a:spcBef>
              <a:spcAft>
                <a:spcPct val="5000"/>
              </a:spcAft>
            </a:pPr>
            <a:r>
              <a:rPr lang="en-US" sz="2000" dirty="0"/>
              <a:t>Trash pickup</a:t>
            </a:r>
          </a:p>
          <a:p>
            <a:pPr lvl="1">
              <a:lnSpc>
                <a:spcPct val="80000"/>
              </a:lnSpc>
              <a:spcBef>
                <a:spcPct val="5000"/>
              </a:spcBef>
              <a:spcAft>
                <a:spcPct val="5000"/>
              </a:spcAft>
            </a:pPr>
            <a:r>
              <a:rPr lang="en-US" sz="2000" dirty="0"/>
              <a:t>Minor snow removal</a:t>
            </a:r>
          </a:p>
          <a:p>
            <a:pPr marL="308602" lvl="1" indent="0">
              <a:lnSpc>
                <a:spcPct val="80000"/>
              </a:lnSpc>
              <a:spcBef>
                <a:spcPct val="5000"/>
              </a:spcBef>
              <a:spcAft>
                <a:spcPct val="5000"/>
              </a:spcAft>
              <a:buNone/>
            </a:pPr>
            <a:endParaRPr lang="en-US" sz="2400" dirty="0"/>
          </a:p>
          <a:p>
            <a:pPr marL="308602" lvl="1" indent="0">
              <a:lnSpc>
                <a:spcPct val="80000"/>
              </a:lnSpc>
              <a:spcBef>
                <a:spcPct val="5000"/>
              </a:spcBef>
              <a:spcAft>
                <a:spcPct val="5000"/>
              </a:spcAft>
              <a:buNone/>
            </a:pPr>
            <a:endParaRPr lang="en-US" sz="2400" dirty="0"/>
          </a:p>
          <a:p>
            <a:pPr lvl="1">
              <a:lnSpc>
                <a:spcPct val="80000"/>
              </a:lnSpc>
              <a:spcBef>
                <a:spcPct val="5000"/>
              </a:spcBef>
              <a:spcAft>
                <a:spcPct val="5000"/>
              </a:spcAft>
            </a:pPr>
            <a:endParaRPr lang="en-US" sz="2100" dirty="0"/>
          </a:p>
          <a:p>
            <a:pPr>
              <a:lnSpc>
                <a:spcPct val="80000"/>
              </a:lnSpc>
              <a:spcBef>
                <a:spcPct val="5000"/>
              </a:spcBef>
              <a:spcAft>
                <a:spcPct val="5000"/>
              </a:spcAft>
              <a:buFont typeface="Wingdings" pitchFamily="2" charset="2"/>
              <a:buNone/>
            </a:pPr>
            <a:endParaRPr lang="en-US" sz="2100" dirty="0"/>
          </a:p>
          <a:p>
            <a:pPr>
              <a:lnSpc>
                <a:spcPct val="80000"/>
              </a:lnSpc>
              <a:spcBef>
                <a:spcPct val="5000"/>
              </a:spcBef>
              <a:spcAft>
                <a:spcPct val="5000"/>
              </a:spcAft>
              <a:buFont typeface="Wingdings" pitchFamily="2" charset="2"/>
              <a:buNone/>
            </a:pPr>
            <a:endParaRPr lang="en-US" sz="2100" dirty="0"/>
          </a:p>
          <a:p>
            <a:pPr>
              <a:lnSpc>
                <a:spcPct val="90000"/>
              </a:lnSpc>
              <a:spcBef>
                <a:spcPct val="5000"/>
              </a:spcBef>
              <a:spcAft>
                <a:spcPct val="5000"/>
              </a:spcAft>
            </a:pPr>
            <a:endParaRPr lang="en-US" sz="2100" dirty="0"/>
          </a:p>
          <a:p>
            <a:pPr>
              <a:lnSpc>
                <a:spcPct val="90000"/>
              </a:lnSpc>
              <a:spcBef>
                <a:spcPct val="5000"/>
              </a:spcBef>
              <a:spcAft>
                <a:spcPct val="5000"/>
              </a:spcAft>
              <a:buFont typeface="Wingdings" pitchFamily="2" charset="2"/>
              <a:buNone/>
            </a:pPr>
            <a:endParaRPr lang="en-US" sz="2100" dirty="0"/>
          </a:p>
        </p:txBody>
      </p:sp>
      <p:sp>
        <p:nvSpPr>
          <p:cNvPr id="2" name="TextBox 1">
            <a:extLst>
              <a:ext uri="{FF2B5EF4-FFF2-40B4-BE49-F238E27FC236}">
                <a16:creationId xmlns:a16="http://schemas.microsoft.com/office/drawing/2014/main" id="{850BB2EE-C10E-457F-90CA-D54B5F2A529C}"/>
              </a:ext>
            </a:extLst>
          </p:cNvPr>
          <p:cNvSpPr txBox="1"/>
          <p:nvPr/>
        </p:nvSpPr>
        <p:spPr>
          <a:xfrm>
            <a:off x="304800" y="1752600"/>
            <a:ext cx="8534401" cy="2973122"/>
          </a:xfrm>
          <a:prstGeom prst="rect">
            <a:avLst/>
          </a:prstGeom>
          <a:noFill/>
        </p:spPr>
        <p:txBody>
          <a:bodyPr wrap="square" rtlCol="0">
            <a:spAutoFit/>
          </a:bodyPr>
          <a:lstStyle/>
          <a:p>
            <a:pPr marL="85722" defTabSz="685783" eaLnBrk="1" hangingPunct="1">
              <a:lnSpc>
                <a:spcPct val="150000"/>
              </a:lnSpc>
              <a:spcBef>
                <a:spcPct val="20000"/>
              </a:spcBef>
              <a:buClr>
                <a:schemeClr val="accent1"/>
              </a:buClr>
            </a:pPr>
            <a:r>
              <a:rPr lang="en-US" dirty="0">
                <a:solidFill>
                  <a:schemeClr val="tx2"/>
                </a:solidFill>
                <a:latin typeface="+mn-lt"/>
              </a:rPr>
              <a:t>The Volunteer work program was approved by the Board of Supervisors in 1992 on a trial basis. In 1996, it was given permanent status. </a:t>
            </a:r>
          </a:p>
          <a:p>
            <a:pPr marL="85722" defTabSz="685783" eaLnBrk="1" hangingPunct="1">
              <a:lnSpc>
                <a:spcPct val="150000"/>
              </a:lnSpc>
              <a:spcBef>
                <a:spcPct val="20000"/>
              </a:spcBef>
              <a:buClr>
                <a:schemeClr val="accent1"/>
              </a:buClr>
            </a:pPr>
            <a:r>
              <a:rPr lang="en-US" dirty="0">
                <a:solidFill>
                  <a:schemeClr val="tx2"/>
                </a:solidFill>
                <a:latin typeface="+mn-lt"/>
              </a:rPr>
              <a:t>It was always intended to be a supplement to the work program, not a replacement to contracting.  </a:t>
            </a:r>
          </a:p>
          <a:p>
            <a:pPr marL="85722" defTabSz="685783" eaLnBrk="1" hangingPunct="1">
              <a:lnSpc>
                <a:spcPct val="150000"/>
              </a:lnSpc>
              <a:spcBef>
                <a:spcPct val="20000"/>
              </a:spcBef>
              <a:buClr>
                <a:schemeClr val="accent1"/>
              </a:buClr>
            </a:pPr>
            <a:r>
              <a:rPr lang="en-US" dirty="0">
                <a:solidFill>
                  <a:schemeClr val="tx2"/>
                </a:solidFill>
                <a:latin typeface="+mn-lt"/>
              </a:rPr>
              <a:t>Volunteer work is limited to the following tasks which represent relatively low risk to the zone residents and the County:</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title"/>
          </p:nvPr>
        </p:nvSpPr>
        <p:spPr>
          <a:xfrm>
            <a:off x="533400" y="533400"/>
            <a:ext cx="6172200" cy="857251"/>
          </a:xfrm>
          <a:noFill/>
          <a:ln/>
        </p:spPr>
        <p:txBody>
          <a:bodyPr>
            <a:normAutofit/>
          </a:bodyPr>
          <a:lstStyle/>
          <a:p>
            <a:r>
              <a:rPr lang="en-US" sz="3200" dirty="0"/>
              <a:t>Volunteer Work Program</a:t>
            </a:r>
          </a:p>
        </p:txBody>
      </p:sp>
      <p:sp>
        <p:nvSpPr>
          <p:cNvPr id="173058" name="Rectangle 2"/>
          <p:cNvSpPr>
            <a:spLocks noGrp="1" noChangeArrowheads="1"/>
          </p:cNvSpPr>
          <p:nvPr>
            <p:ph idx="1"/>
          </p:nvPr>
        </p:nvSpPr>
        <p:spPr>
          <a:xfrm>
            <a:off x="419100" y="1544053"/>
            <a:ext cx="8305800" cy="4800600"/>
          </a:xfrm>
        </p:spPr>
        <p:txBody>
          <a:bodyPr>
            <a:normAutofit/>
          </a:bodyPr>
          <a:lstStyle/>
          <a:p>
            <a:pPr>
              <a:lnSpc>
                <a:spcPct val="60000"/>
              </a:lnSpc>
              <a:spcBef>
                <a:spcPct val="5000"/>
              </a:spcBef>
              <a:spcAft>
                <a:spcPct val="5000"/>
              </a:spcAft>
              <a:buFont typeface="Wingdings" pitchFamily="2" charset="2"/>
              <a:buNone/>
            </a:pPr>
            <a:endParaRPr lang="en-US" sz="1000" b="1" dirty="0">
              <a:solidFill>
                <a:schemeClr val="accent6"/>
              </a:solidFill>
            </a:endParaRPr>
          </a:p>
          <a:p>
            <a:pPr marL="85722" indent="0">
              <a:lnSpc>
                <a:spcPct val="90000"/>
              </a:lnSpc>
              <a:spcBef>
                <a:spcPct val="5000"/>
              </a:spcBef>
              <a:spcAft>
                <a:spcPct val="5000"/>
              </a:spcAft>
              <a:buNone/>
            </a:pPr>
            <a:r>
              <a:rPr lang="en-US" sz="2400" b="1" dirty="0"/>
              <a:t>Projects require County approval</a:t>
            </a:r>
          </a:p>
          <a:p>
            <a:pPr lvl="1">
              <a:lnSpc>
                <a:spcPct val="90000"/>
              </a:lnSpc>
              <a:spcBef>
                <a:spcPct val="5000"/>
              </a:spcBef>
              <a:spcAft>
                <a:spcPct val="5000"/>
              </a:spcAft>
            </a:pPr>
            <a:r>
              <a:rPr lang="en-US" sz="2400" dirty="0"/>
              <a:t>Submit Request to DOT:</a:t>
            </a:r>
          </a:p>
          <a:p>
            <a:pPr lvl="2">
              <a:lnSpc>
                <a:spcPct val="90000"/>
              </a:lnSpc>
              <a:spcBef>
                <a:spcPct val="5000"/>
              </a:spcBef>
              <a:spcAft>
                <a:spcPct val="5000"/>
              </a:spcAft>
              <a:buClr>
                <a:schemeClr val="accent3"/>
              </a:buClr>
            </a:pPr>
            <a:r>
              <a:rPr lang="en-US" sz="1700" dirty="0"/>
              <a:t>Task</a:t>
            </a:r>
            <a:r>
              <a:rPr lang="en-US" sz="2100" dirty="0"/>
              <a:t>(s) to be performed</a:t>
            </a:r>
          </a:p>
          <a:p>
            <a:pPr lvl="2">
              <a:lnSpc>
                <a:spcPct val="90000"/>
              </a:lnSpc>
              <a:spcBef>
                <a:spcPct val="5000"/>
              </a:spcBef>
              <a:spcAft>
                <a:spcPct val="5000"/>
              </a:spcAft>
              <a:buClr>
                <a:schemeClr val="accent3"/>
              </a:buClr>
            </a:pPr>
            <a:r>
              <a:rPr lang="en-US" sz="2100" dirty="0"/>
              <a:t>Materials/Supplies/Equipment, if any</a:t>
            </a:r>
          </a:p>
          <a:p>
            <a:pPr lvl="2">
              <a:lnSpc>
                <a:spcPct val="90000"/>
              </a:lnSpc>
              <a:spcBef>
                <a:spcPct val="5000"/>
              </a:spcBef>
              <a:spcAft>
                <a:spcPct val="5000"/>
              </a:spcAft>
              <a:buClr>
                <a:schemeClr val="accent3"/>
              </a:buClr>
            </a:pPr>
            <a:r>
              <a:rPr lang="en-US" sz="2100" dirty="0"/>
              <a:t>Who will be working</a:t>
            </a:r>
          </a:p>
          <a:p>
            <a:pPr lvl="2">
              <a:lnSpc>
                <a:spcPct val="90000"/>
              </a:lnSpc>
              <a:spcBef>
                <a:spcPct val="5000"/>
              </a:spcBef>
              <a:spcAft>
                <a:spcPct val="5000"/>
              </a:spcAft>
              <a:buClr>
                <a:schemeClr val="accent3"/>
              </a:buClr>
            </a:pPr>
            <a:r>
              <a:rPr lang="en-US" sz="2100" dirty="0"/>
              <a:t>Target date</a:t>
            </a:r>
          </a:p>
          <a:p>
            <a:pPr lvl="2">
              <a:lnSpc>
                <a:spcPct val="90000"/>
              </a:lnSpc>
              <a:spcBef>
                <a:spcPct val="5000"/>
              </a:spcBef>
              <a:spcAft>
                <a:spcPct val="5000"/>
              </a:spcAft>
              <a:buFont typeface="Wingdings" pitchFamily="2" charset="2"/>
              <a:buNone/>
            </a:pPr>
            <a:endParaRPr lang="en-US" sz="1575" dirty="0"/>
          </a:p>
          <a:p>
            <a:pPr marL="85722" indent="0">
              <a:lnSpc>
                <a:spcPct val="90000"/>
              </a:lnSpc>
              <a:spcBef>
                <a:spcPct val="5000"/>
              </a:spcBef>
              <a:spcAft>
                <a:spcPct val="5000"/>
              </a:spcAft>
              <a:buNone/>
            </a:pPr>
            <a:r>
              <a:rPr lang="en-US" sz="2100" dirty="0"/>
              <a:t>Supplies must be included in approved budget.</a:t>
            </a:r>
          </a:p>
          <a:p>
            <a:pPr>
              <a:lnSpc>
                <a:spcPct val="90000"/>
              </a:lnSpc>
              <a:spcBef>
                <a:spcPct val="5000"/>
              </a:spcBef>
              <a:spcAft>
                <a:spcPct val="5000"/>
              </a:spcAft>
              <a:buFont typeface="Wingdings" pitchFamily="2" charset="2"/>
              <a:buNone/>
            </a:pPr>
            <a:endParaRPr lang="en-US" sz="900" dirty="0"/>
          </a:p>
          <a:p>
            <a:pPr marL="85722" indent="0">
              <a:lnSpc>
                <a:spcPct val="90000"/>
              </a:lnSpc>
              <a:spcBef>
                <a:spcPct val="5000"/>
              </a:spcBef>
              <a:spcAft>
                <a:spcPct val="5000"/>
              </a:spcAft>
              <a:buNone/>
            </a:pPr>
            <a:r>
              <a:rPr lang="en-US" sz="2100" dirty="0"/>
              <a:t>Work must be in roadway easement.</a:t>
            </a:r>
          </a:p>
          <a:p>
            <a:pPr>
              <a:lnSpc>
                <a:spcPct val="90000"/>
              </a:lnSpc>
              <a:spcBef>
                <a:spcPct val="5000"/>
              </a:spcBef>
              <a:spcAft>
                <a:spcPct val="5000"/>
              </a:spcAft>
              <a:buFont typeface="Wingdings" pitchFamily="2" charset="2"/>
              <a:buNone/>
            </a:pPr>
            <a:endParaRPr lang="en-US" sz="900" dirty="0"/>
          </a:p>
          <a:p>
            <a:pPr marL="85722" indent="0">
              <a:lnSpc>
                <a:spcPct val="90000"/>
              </a:lnSpc>
              <a:spcBef>
                <a:spcPct val="5000"/>
              </a:spcBef>
              <a:spcAft>
                <a:spcPct val="5000"/>
              </a:spcAft>
              <a:buNone/>
            </a:pPr>
            <a:r>
              <a:rPr lang="en-US" sz="2100" dirty="0"/>
              <a:t>Waivers </a:t>
            </a:r>
            <a:r>
              <a:rPr lang="en-US" sz="2100" i="1" u="sng" dirty="0"/>
              <a:t>must</a:t>
            </a:r>
            <a:r>
              <a:rPr lang="en-US" sz="2100" dirty="0"/>
              <a:t> be on file before work begins.</a:t>
            </a:r>
          </a:p>
          <a:p>
            <a:pPr lvl="1">
              <a:lnSpc>
                <a:spcPct val="90000"/>
              </a:lnSpc>
              <a:spcBef>
                <a:spcPct val="5000"/>
              </a:spcBef>
              <a:spcAft>
                <a:spcPct val="5000"/>
              </a:spcAft>
            </a:pPr>
            <a:r>
              <a:rPr lang="en-US" sz="1800" dirty="0"/>
              <a:t>Waivers and Project Information Sheet are on our website.</a:t>
            </a:r>
          </a:p>
          <a:p>
            <a:pPr lvl="1">
              <a:lnSpc>
                <a:spcPct val="90000"/>
              </a:lnSpc>
              <a:spcBef>
                <a:spcPct val="5000"/>
              </a:spcBef>
              <a:spcAft>
                <a:spcPct val="5000"/>
              </a:spcAft>
            </a:pPr>
            <a:r>
              <a:rPr lang="en-US" dirty="0"/>
              <a:t>Each volunteer event requires a separate Project Information Form and individual waivers.</a:t>
            </a:r>
          </a:p>
          <a:p>
            <a:pPr>
              <a:lnSpc>
                <a:spcPct val="90000"/>
              </a:lnSpc>
              <a:spcBef>
                <a:spcPct val="5000"/>
              </a:spcBef>
              <a:spcAft>
                <a:spcPct val="5000"/>
              </a:spcAft>
              <a:buFont typeface="Wingdings" pitchFamily="2" charset="2"/>
              <a:buNone/>
            </a:pPr>
            <a:endParaRPr lang="en-US" sz="900" dirty="0"/>
          </a:p>
          <a:p>
            <a:pPr>
              <a:lnSpc>
                <a:spcPct val="90000"/>
              </a:lnSpc>
              <a:spcBef>
                <a:spcPct val="5000"/>
              </a:spcBef>
              <a:spcAft>
                <a:spcPct val="5000"/>
              </a:spcAft>
              <a:buFont typeface="Wingdings" pitchFamily="2" charset="2"/>
              <a:buNone/>
            </a:pPr>
            <a:endParaRPr lang="en-US" sz="900" dirty="0"/>
          </a:p>
          <a:p>
            <a:pPr lvl="1">
              <a:lnSpc>
                <a:spcPct val="90000"/>
              </a:lnSpc>
              <a:spcBef>
                <a:spcPct val="5000"/>
              </a:spcBef>
              <a:spcAft>
                <a:spcPct val="5000"/>
              </a:spcAft>
            </a:pPr>
            <a:endParaRPr lang="en-US" sz="1725" dirty="0"/>
          </a:p>
          <a:p>
            <a:pPr>
              <a:lnSpc>
                <a:spcPct val="90000"/>
              </a:lnSpc>
              <a:spcBef>
                <a:spcPct val="5000"/>
              </a:spcBef>
              <a:spcAft>
                <a:spcPct val="5000"/>
              </a:spcAft>
            </a:pPr>
            <a:endParaRPr lang="en-US" sz="2100" dirty="0"/>
          </a:p>
          <a:p>
            <a:pPr>
              <a:lnSpc>
                <a:spcPct val="90000"/>
              </a:lnSpc>
              <a:spcBef>
                <a:spcPct val="5000"/>
              </a:spcBef>
              <a:spcAft>
                <a:spcPct val="5000"/>
              </a:spcAft>
              <a:buFont typeface="Wingdings" pitchFamily="2" charset="2"/>
              <a:buNone/>
            </a:pPr>
            <a:endParaRPr lang="en-US" sz="2100" dirty="0"/>
          </a:p>
          <a:p>
            <a:pPr>
              <a:lnSpc>
                <a:spcPct val="90000"/>
              </a:lnSpc>
              <a:spcBef>
                <a:spcPct val="5000"/>
              </a:spcBef>
              <a:spcAft>
                <a:spcPct val="5000"/>
              </a:spcAft>
            </a:pPr>
            <a:endParaRPr lang="en-US" sz="2100" dirty="0"/>
          </a:p>
          <a:p>
            <a:pPr>
              <a:lnSpc>
                <a:spcPct val="90000"/>
              </a:lnSpc>
              <a:spcBef>
                <a:spcPct val="5000"/>
              </a:spcBef>
              <a:spcAft>
                <a:spcPct val="5000"/>
              </a:spcAft>
              <a:buFont typeface="Wingdings" pitchFamily="2" charset="2"/>
              <a:buNone/>
            </a:pPr>
            <a:endParaRPr lang="en-US" sz="21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7D7FB-8DFD-467F-893C-EB50736BF3A4}"/>
              </a:ext>
            </a:extLst>
          </p:cNvPr>
          <p:cNvSpPr>
            <a:spLocks noGrp="1"/>
          </p:cNvSpPr>
          <p:nvPr>
            <p:ph type="title"/>
          </p:nvPr>
        </p:nvSpPr>
        <p:spPr/>
        <p:txBody>
          <a:bodyPr/>
          <a:lstStyle/>
          <a:p>
            <a:r>
              <a:rPr lang="en-US" dirty="0"/>
              <a:t>Elections</a:t>
            </a:r>
          </a:p>
        </p:txBody>
      </p:sp>
      <p:sp>
        <p:nvSpPr>
          <p:cNvPr id="3" name="Content Placeholder 2">
            <a:extLst>
              <a:ext uri="{FF2B5EF4-FFF2-40B4-BE49-F238E27FC236}">
                <a16:creationId xmlns:a16="http://schemas.microsoft.com/office/drawing/2014/main" id="{7F1DA19E-DF92-4270-8E5E-75C07748034B}"/>
              </a:ext>
            </a:extLst>
          </p:cNvPr>
          <p:cNvSpPr>
            <a:spLocks noGrp="1"/>
          </p:cNvSpPr>
          <p:nvPr>
            <p:ph idx="1"/>
          </p:nvPr>
        </p:nvSpPr>
        <p:spPr>
          <a:xfrm>
            <a:off x="484710" y="3429000"/>
            <a:ext cx="8534400" cy="2743199"/>
          </a:xfrm>
        </p:spPr>
        <p:txBody>
          <a:bodyPr>
            <a:normAutofit fontScale="92500" lnSpcReduction="10000"/>
          </a:bodyPr>
          <a:lstStyle/>
          <a:p>
            <a:r>
              <a:rPr lang="en-US" sz="2200" dirty="0"/>
              <a:t>Visit the Zones of Benefit website for the following:</a:t>
            </a:r>
          </a:p>
          <a:p>
            <a:pPr lvl="1">
              <a:buClr>
                <a:schemeClr val="accent3"/>
              </a:buClr>
            </a:pPr>
            <a:r>
              <a:rPr lang="en-US" sz="2200" dirty="0"/>
              <a:t>Guide to Changing Tax or Assessment</a:t>
            </a:r>
          </a:p>
          <a:p>
            <a:pPr lvl="2">
              <a:buClr>
                <a:schemeClr val="tx1">
                  <a:lumMod val="75000"/>
                </a:schemeClr>
              </a:buClr>
            </a:pPr>
            <a:r>
              <a:rPr lang="en-US" sz="1900" dirty="0"/>
              <a:t>Helpful methods to determine an appropriate amount</a:t>
            </a:r>
          </a:p>
          <a:p>
            <a:pPr lvl="2">
              <a:buClr>
                <a:schemeClr val="tx1">
                  <a:lumMod val="75000"/>
                </a:schemeClr>
              </a:buClr>
            </a:pPr>
            <a:r>
              <a:rPr lang="en-US" sz="1900" dirty="0"/>
              <a:t>Important factors for consideration such as an inflation factor</a:t>
            </a:r>
          </a:p>
          <a:p>
            <a:pPr lvl="1">
              <a:buClr>
                <a:schemeClr val="accent3"/>
              </a:buClr>
            </a:pPr>
            <a:endParaRPr lang="en-US" sz="1800" dirty="0"/>
          </a:p>
          <a:p>
            <a:pPr lvl="1">
              <a:buClr>
                <a:schemeClr val="accent3"/>
              </a:buClr>
            </a:pPr>
            <a:r>
              <a:rPr lang="en-US" sz="2200" dirty="0"/>
              <a:t>Election Process (PowerPoint)</a:t>
            </a:r>
          </a:p>
          <a:p>
            <a:pPr lvl="2">
              <a:buClr>
                <a:schemeClr val="tx1">
                  <a:lumMod val="75000"/>
                </a:schemeClr>
              </a:buClr>
            </a:pPr>
            <a:r>
              <a:rPr lang="en-US" sz="1900" dirty="0"/>
              <a:t>Key deadlines and example timeframes included</a:t>
            </a:r>
          </a:p>
          <a:p>
            <a:pPr lvl="1"/>
            <a:endParaRPr lang="en-US" sz="1800" dirty="0"/>
          </a:p>
          <a:p>
            <a:pPr marL="308602" lvl="1" indent="0">
              <a:buNone/>
            </a:pPr>
            <a:endParaRPr lang="en-US" sz="1800" dirty="0"/>
          </a:p>
          <a:p>
            <a:pPr lvl="1"/>
            <a:endParaRPr lang="en-US" dirty="0"/>
          </a:p>
          <a:p>
            <a:pPr marL="514338" lvl="2" indent="0">
              <a:buNone/>
            </a:pPr>
            <a:endParaRPr lang="en-US" dirty="0"/>
          </a:p>
          <a:p>
            <a:pPr marL="514338" lvl="2" indent="0">
              <a:buNone/>
            </a:pPr>
            <a:endParaRPr lang="en-US" dirty="0"/>
          </a:p>
        </p:txBody>
      </p:sp>
      <p:sp>
        <p:nvSpPr>
          <p:cNvPr id="4" name="TextBox 3">
            <a:extLst>
              <a:ext uri="{FF2B5EF4-FFF2-40B4-BE49-F238E27FC236}">
                <a16:creationId xmlns:a16="http://schemas.microsoft.com/office/drawing/2014/main" id="{46786999-6396-4C1A-8F3B-F316C05EAA26}"/>
              </a:ext>
            </a:extLst>
          </p:cNvPr>
          <p:cNvSpPr txBox="1"/>
          <p:nvPr/>
        </p:nvSpPr>
        <p:spPr>
          <a:xfrm>
            <a:off x="484710" y="1490190"/>
            <a:ext cx="8534400" cy="1754326"/>
          </a:xfrm>
          <a:prstGeom prst="rect">
            <a:avLst/>
          </a:prstGeom>
          <a:noFill/>
        </p:spPr>
        <p:txBody>
          <a:bodyPr wrap="square" rtlCol="0">
            <a:spAutoFit/>
          </a:bodyPr>
          <a:lstStyle/>
          <a:p>
            <a:r>
              <a:rPr lang="en-US" dirty="0">
                <a:solidFill>
                  <a:schemeClr val="tx2"/>
                </a:solidFill>
                <a:latin typeface="+mn-lt"/>
              </a:rPr>
              <a:t>Zones must generate enough revenue to support the authorized services, program costs, and insurance.  Given the ever-increasing prices for road work, zones need to ensure their annual rates are sufficient.  </a:t>
            </a:r>
          </a:p>
          <a:p>
            <a:endParaRPr lang="en-US" dirty="0">
              <a:solidFill>
                <a:schemeClr val="tx2"/>
              </a:solidFill>
              <a:latin typeface="+mn-lt"/>
            </a:endParaRPr>
          </a:p>
          <a:p>
            <a:r>
              <a:rPr lang="en-US" dirty="0">
                <a:solidFill>
                  <a:schemeClr val="tx2"/>
                </a:solidFill>
                <a:latin typeface="+mn-lt"/>
              </a:rPr>
              <a:t>If your zone’s current annual rate is not tied to an official inflation index, it may be time to request an election. </a:t>
            </a:r>
          </a:p>
        </p:txBody>
      </p:sp>
    </p:spTree>
    <p:extLst>
      <p:ext uri="{BB962C8B-B14F-4D97-AF65-F5344CB8AC3E}">
        <p14:creationId xmlns:p14="http://schemas.microsoft.com/office/powerpoint/2010/main" val="23037628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C9ED-D6D2-43A2-995A-82944010FE99}"/>
              </a:ext>
            </a:extLst>
          </p:cNvPr>
          <p:cNvSpPr>
            <a:spLocks noGrp="1"/>
          </p:cNvSpPr>
          <p:nvPr>
            <p:ph type="title"/>
          </p:nvPr>
        </p:nvSpPr>
        <p:spPr/>
        <p:txBody>
          <a:bodyPr/>
          <a:lstStyle/>
          <a:p>
            <a:r>
              <a:rPr lang="en-US" dirty="0"/>
              <a:t>Elections: chain of events</a:t>
            </a:r>
          </a:p>
        </p:txBody>
      </p:sp>
      <p:sp>
        <p:nvSpPr>
          <p:cNvPr id="3" name="Content Placeholder 2">
            <a:extLst>
              <a:ext uri="{FF2B5EF4-FFF2-40B4-BE49-F238E27FC236}">
                <a16:creationId xmlns:a16="http://schemas.microsoft.com/office/drawing/2014/main" id="{308E3910-6CCD-4D43-B817-2C2820CB239B}"/>
              </a:ext>
            </a:extLst>
          </p:cNvPr>
          <p:cNvSpPr>
            <a:spLocks noGrp="1"/>
          </p:cNvSpPr>
          <p:nvPr>
            <p:ph idx="1"/>
          </p:nvPr>
        </p:nvSpPr>
        <p:spPr>
          <a:xfrm>
            <a:off x="304800" y="1676400"/>
            <a:ext cx="8534400" cy="4953000"/>
          </a:xfrm>
        </p:spPr>
        <p:txBody>
          <a:bodyPr>
            <a:normAutofit fontScale="62500" lnSpcReduction="20000"/>
          </a:bodyPr>
          <a:lstStyle/>
          <a:p>
            <a:pPr>
              <a:buFont typeface="Wingdings" panose="05000000000000000000" pitchFamily="2" charset="2"/>
              <a:buChar char="Ø"/>
            </a:pPr>
            <a:r>
              <a:rPr lang="en-US" sz="2700" dirty="0"/>
              <a:t>Advisory Committee conducts a publicly noticed meeting and the Agenda must specifically address the topic.  </a:t>
            </a:r>
          </a:p>
          <a:p>
            <a:pPr lvl="1">
              <a:buClr>
                <a:schemeClr val="accent3"/>
              </a:buClr>
              <a:buFont typeface="Wingdings" panose="05000000000000000000" pitchFamily="2" charset="2"/>
              <a:buChar char="Ø"/>
            </a:pPr>
            <a:r>
              <a:rPr lang="en-US" sz="2475" dirty="0"/>
              <a:t>For example, “Propose $100 increase to special tax amount.”</a:t>
            </a:r>
          </a:p>
          <a:p>
            <a:pPr>
              <a:buClr>
                <a:schemeClr val="accent3"/>
              </a:buClr>
              <a:buFont typeface="Wingdings" panose="05000000000000000000" pitchFamily="2" charset="2"/>
              <a:buChar char="Ø"/>
            </a:pPr>
            <a:endParaRPr lang="en-US" sz="2551" dirty="0"/>
          </a:p>
          <a:p>
            <a:pPr>
              <a:buFont typeface="Wingdings" panose="05000000000000000000" pitchFamily="2" charset="2"/>
              <a:buChar char="Ø"/>
            </a:pPr>
            <a:r>
              <a:rPr lang="en-US" sz="2700" dirty="0"/>
              <a:t>Minutes of the Meeting are provided to our office containing the recommended special tax amount and desired election timeframe.</a:t>
            </a:r>
          </a:p>
          <a:p>
            <a:pPr lvl="1">
              <a:buClr>
                <a:schemeClr val="accent3"/>
              </a:buClr>
              <a:buFont typeface="Wingdings" panose="05000000000000000000" pitchFamily="2" charset="2"/>
              <a:buChar char="Ø"/>
            </a:pPr>
            <a:r>
              <a:rPr lang="en-US" sz="2400" dirty="0"/>
              <a:t>Key Contact submits email request and the Minutes.</a:t>
            </a:r>
          </a:p>
          <a:p>
            <a:pPr lvl="1">
              <a:buFont typeface="Wingdings" panose="05000000000000000000" pitchFamily="2" charset="2"/>
              <a:buChar char="Ø"/>
            </a:pPr>
            <a:endParaRPr lang="en-US" sz="2700" dirty="0"/>
          </a:p>
          <a:p>
            <a:pPr>
              <a:buFont typeface="Wingdings" panose="05000000000000000000" pitchFamily="2" charset="2"/>
              <a:buChar char="Ø"/>
            </a:pPr>
            <a:r>
              <a:rPr lang="en-US" sz="2700" dirty="0"/>
              <a:t>No less than 125 days prior to the Election, the Board of Supervisors must approve the Resolution Setting the Election.</a:t>
            </a:r>
          </a:p>
          <a:p>
            <a:pPr>
              <a:buFont typeface="Wingdings" panose="05000000000000000000" pitchFamily="2" charset="2"/>
              <a:buChar char="Ø"/>
            </a:pPr>
            <a:endParaRPr lang="en-US" sz="2700" dirty="0"/>
          </a:p>
          <a:p>
            <a:pPr>
              <a:buFont typeface="Wingdings" panose="05000000000000000000" pitchFamily="2" charset="2"/>
              <a:buChar char="Ø"/>
            </a:pPr>
            <a:r>
              <a:rPr lang="en-US" sz="2700" dirty="0"/>
              <a:t>Ballots are mailed approximately one month prior to the Election Day.</a:t>
            </a:r>
          </a:p>
          <a:p>
            <a:pPr>
              <a:buFont typeface="Wingdings" panose="05000000000000000000" pitchFamily="2" charset="2"/>
              <a:buChar char="Ø"/>
            </a:pPr>
            <a:endParaRPr lang="en-US" sz="2700" dirty="0"/>
          </a:p>
          <a:p>
            <a:pPr>
              <a:buFont typeface="Wingdings" panose="05000000000000000000" pitchFamily="2" charset="2"/>
              <a:buChar char="Ø"/>
            </a:pPr>
            <a:r>
              <a:rPr lang="en-US" sz="2700" dirty="0"/>
              <a:t>Special Tax is placed on the Tax Roll for the </a:t>
            </a:r>
            <a:r>
              <a:rPr lang="en-US" sz="2700" i="1" dirty="0"/>
              <a:t>upcoming</a:t>
            </a:r>
            <a:r>
              <a:rPr lang="en-US" sz="2700" dirty="0"/>
              <a:t> year, if approved.</a:t>
            </a:r>
          </a:p>
          <a:p>
            <a:endParaRPr lang="en-US" dirty="0"/>
          </a:p>
        </p:txBody>
      </p:sp>
    </p:spTree>
    <p:extLst>
      <p:ext uri="{BB962C8B-B14F-4D97-AF65-F5344CB8AC3E}">
        <p14:creationId xmlns:p14="http://schemas.microsoft.com/office/powerpoint/2010/main" val="2497497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F883-6B4C-4170-9597-69138F1E48FD}"/>
              </a:ext>
            </a:extLst>
          </p:cNvPr>
          <p:cNvSpPr>
            <a:spLocks noGrp="1"/>
          </p:cNvSpPr>
          <p:nvPr>
            <p:ph type="title"/>
          </p:nvPr>
        </p:nvSpPr>
        <p:spPr>
          <a:xfrm>
            <a:off x="484710" y="452718"/>
            <a:ext cx="7055380" cy="1452282"/>
          </a:xfrm>
        </p:spPr>
        <p:txBody>
          <a:bodyPr/>
          <a:lstStyle/>
          <a:p>
            <a:r>
              <a:rPr lang="en-US" dirty="0"/>
              <a:t>Elections: Deadlines</a:t>
            </a:r>
            <a:br>
              <a:rPr lang="en-US" dirty="0"/>
            </a:br>
            <a:r>
              <a:rPr lang="en-US" sz="2800" dirty="0"/>
              <a:t>November 3, 2026 General Election</a:t>
            </a:r>
            <a:br>
              <a:rPr lang="en-US" dirty="0"/>
            </a:br>
            <a:endParaRPr lang="en-US" i="1" dirty="0"/>
          </a:p>
        </p:txBody>
      </p:sp>
      <p:sp>
        <p:nvSpPr>
          <p:cNvPr id="3" name="Content Placeholder 2">
            <a:extLst>
              <a:ext uri="{FF2B5EF4-FFF2-40B4-BE49-F238E27FC236}">
                <a16:creationId xmlns:a16="http://schemas.microsoft.com/office/drawing/2014/main" id="{E0994159-0B16-43B4-A194-2DDAB0DFBF33}"/>
              </a:ext>
            </a:extLst>
          </p:cNvPr>
          <p:cNvSpPr>
            <a:spLocks noGrp="1"/>
          </p:cNvSpPr>
          <p:nvPr>
            <p:ph idx="1"/>
          </p:nvPr>
        </p:nvSpPr>
        <p:spPr>
          <a:xfrm>
            <a:off x="488721" y="1981200"/>
            <a:ext cx="8174580" cy="3657600"/>
          </a:xfrm>
        </p:spPr>
        <p:txBody>
          <a:bodyPr>
            <a:normAutofit/>
          </a:bodyPr>
          <a:lstStyle/>
          <a:p>
            <a:pPr>
              <a:lnSpc>
                <a:spcPct val="90000"/>
              </a:lnSpc>
              <a:buFont typeface="Wingdings" panose="05000000000000000000" pitchFamily="2" charset="2"/>
              <a:buChar char="Ø"/>
            </a:pPr>
            <a:r>
              <a:rPr lang="en-US" sz="2100" dirty="0"/>
              <a:t>April 1, 2026 – Deadline to submit Meeting Minutes &amp; recommendation to DOT for June 2026 Board date</a:t>
            </a:r>
          </a:p>
          <a:p>
            <a:pPr marL="371481" indent="-342900">
              <a:lnSpc>
                <a:spcPct val="90000"/>
              </a:lnSpc>
              <a:buFont typeface="Wingdings" panose="05000000000000000000" pitchFamily="2" charset="2"/>
              <a:buChar char="Ø"/>
            </a:pPr>
            <a:endParaRPr lang="en-US" sz="2100" b="1" dirty="0"/>
          </a:p>
          <a:p>
            <a:pPr>
              <a:lnSpc>
                <a:spcPct val="90000"/>
              </a:lnSpc>
              <a:buFont typeface="Wingdings" panose="05000000000000000000" pitchFamily="2" charset="2"/>
              <a:buChar char="Ø"/>
            </a:pPr>
            <a:r>
              <a:rPr lang="en-US" sz="2100" dirty="0"/>
              <a:t>June 2026 – Resolution to Board setting measure for election</a:t>
            </a:r>
          </a:p>
          <a:p>
            <a:pPr marL="0" indent="0">
              <a:lnSpc>
                <a:spcPct val="90000"/>
              </a:lnSpc>
              <a:buNone/>
            </a:pPr>
            <a:endParaRPr lang="en-US" sz="2100" b="1" dirty="0"/>
          </a:p>
          <a:p>
            <a:pPr>
              <a:lnSpc>
                <a:spcPct val="90000"/>
              </a:lnSpc>
              <a:buFont typeface="Wingdings" panose="05000000000000000000" pitchFamily="2" charset="2"/>
              <a:buChar char="Ø"/>
            </a:pPr>
            <a:r>
              <a:rPr lang="en-US" sz="2100" dirty="0"/>
              <a:t>October 2026 – Ballots Mailed</a:t>
            </a:r>
          </a:p>
          <a:p>
            <a:pPr>
              <a:lnSpc>
                <a:spcPct val="90000"/>
              </a:lnSpc>
              <a:buFont typeface="Wingdings" panose="05000000000000000000" pitchFamily="2" charset="2"/>
              <a:buChar char="Ø"/>
            </a:pPr>
            <a:endParaRPr lang="en-US" sz="2100" b="1" dirty="0"/>
          </a:p>
          <a:p>
            <a:pPr>
              <a:lnSpc>
                <a:spcPct val="90000"/>
              </a:lnSpc>
              <a:buFont typeface="Wingdings" panose="05000000000000000000" pitchFamily="2" charset="2"/>
              <a:buChar char="Ø"/>
            </a:pPr>
            <a:r>
              <a:rPr lang="en-US" sz="2100" dirty="0"/>
              <a:t>November 3, 2026 – Election Day</a:t>
            </a:r>
          </a:p>
          <a:p>
            <a:endParaRPr lang="en-US" dirty="0"/>
          </a:p>
        </p:txBody>
      </p:sp>
    </p:spTree>
    <p:extLst>
      <p:ext uri="{BB962C8B-B14F-4D97-AF65-F5344CB8AC3E}">
        <p14:creationId xmlns:p14="http://schemas.microsoft.com/office/powerpoint/2010/main" val="534072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CBCEC-FB15-4231-AB3D-1794464E2DCF}"/>
              </a:ext>
            </a:extLst>
          </p:cNvPr>
          <p:cNvSpPr>
            <a:spLocks noGrp="1"/>
          </p:cNvSpPr>
          <p:nvPr>
            <p:ph type="title"/>
          </p:nvPr>
        </p:nvSpPr>
        <p:spPr>
          <a:xfrm>
            <a:off x="484710" y="452718"/>
            <a:ext cx="7055380" cy="995082"/>
          </a:xfrm>
        </p:spPr>
        <p:txBody>
          <a:bodyPr/>
          <a:lstStyle/>
          <a:p>
            <a:r>
              <a:rPr lang="en-US" sz="2800" dirty="0"/>
              <a:t>Elections:</a:t>
            </a:r>
            <a:br>
              <a:rPr lang="en-US" sz="2800" dirty="0"/>
            </a:br>
            <a:r>
              <a:rPr lang="en-US" sz="2800" dirty="0"/>
              <a:t>special election example timeframe</a:t>
            </a:r>
          </a:p>
        </p:txBody>
      </p:sp>
      <p:pic>
        <p:nvPicPr>
          <p:cNvPr id="4" name="Picture 3">
            <a:extLst>
              <a:ext uri="{FF2B5EF4-FFF2-40B4-BE49-F238E27FC236}">
                <a16:creationId xmlns:a16="http://schemas.microsoft.com/office/drawing/2014/main" id="{F9C0999D-FC70-4466-B0F8-5B78BFCB7D15}"/>
              </a:ext>
            </a:extLst>
          </p:cNvPr>
          <p:cNvPicPr>
            <a:picLocks noChangeAspect="1"/>
          </p:cNvPicPr>
          <p:nvPr/>
        </p:nvPicPr>
        <p:blipFill>
          <a:blip r:embed="rId3"/>
          <a:stretch>
            <a:fillRect/>
          </a:stretch>
        </p:blipFill>
        <p:spPr>
          <a:xfrm>
            <a:off x="351836" y="1435768"/>
            <a:ext cx="8440328" cy="5029902"/>
          </a:xfrm>
          <a:prstGeom prst="rect">
            <a:avLst/>
          </a:prstGeom>
        </p:spPr>
      </p:pic>
    </p:spTree>
    <p:extLst>
      <p:ext uri="{BB962C8B-B14F-4D97-AF65-F5344CB8AC3E}">
        <p14:creationId xmlns:p14="http://schemas.microsoft.com/office/powerpoint/2010/main" val="1215372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0690A0-73C9-4170-A1C9-1D9DD5468D59}"/>
              </a:ext>
            </a:extLst>
          </p:cNvPr>
          <p:cNvSpPr>
            <a:spLocks noGrp="1"/>
          </p:cNvSpPr>
          <p:nvPr>
            <p:ph type="title"/>
          </p:nvPr>
        </p:nvSpPr>
        <p:spPr/>
        <p:txBody>
          <a:bodyPr/>
          <a:lstStyle/>
          <a:p>
            <a:r>
              <a:rPr lang="en-US" dirty="0"/>
              <a:t>ZONE CALENDAR</a:t>
            </a:r>
          </a:p>
        </p:txBody>
      </p:sp>
      <p:pic>
        <p:nvPicPr>
          <p:cNvPr id="3" name="Picture 2">
            <a:extLst>
              <a:ext uri="{FF2B5EF4-FFF2-40B4-BE49-F238E27FC236}">
                <a16:creationId xmlns:a16="http://schemas.microsoft.com/office/drawing/2014/main" id="{818521C9-4604-4508-8745-79D323483DBE}"/>
              </a:ext>
            </a:extLst>
          </p:cNvPr>
          <p:cNvPicPr>
            <a:picLocks noChangeAspect="1"/>
          </p:cNvPicPr>
          <p:nvPr/>
        </p:nvPicPr>
        <p:blipFill>
          <a:blip r:embed="rId3"/>
          <a:stretch>
            <a:fillRect/>
          </a:stretch>
        </p:blipFill>
        <p:spPr>
          <a:xfrm>
            <a:off x="282522" y="1809643"/>
            <a:ext cx="8578955" cy="3238714"/>
          </a:xfrm>
          <a:prstGeom prst="rect">
            <a:avLst/>
          </a:prstGeom>
        </p:spPr>
      </p:pic>
    </p:spTree>
    <p:extLst>
      <p:ext uri="{BB962C8B-B14F-4D97-AF65-F5344CB8AC3E}">
        <p14:creationId xmlns:p14="http://schemas.microsoft.com/office/powerpoint/2010/main" val="2334857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6887"/>
            <a:ext cx="7055380" cy="1400530"/>
          </a:xfrm>
        </p:spPr>
        <p:txBody>
          <a:bodyPr/>
          <a:lstStyle/>
          <a:p>
            <a:r>
              <a:rPr lang="en-US" dirty="0"/>
              <a:t>Important Upcoming Dates</a:t>
            </a:r>
          </a:p>
        </p:txBody>
      </p:sp>
      <p:sp>
        <p:nvSpPr>
          <p:cNvPr id="3" name="Content Placeholder 2"/>
          <p:cNvSpPr>
            <a:spLocks noGrp="1"/>
          </p:cNvSpPr>
          <p:nvPr>
            <p:ph idx="1"/>
          </p:nvPr>
        </p:nvSpPr>
        <p:spPr>
          <a:xfrm>
            <a:off x="228600" y="2133600"/>
            <a:ext cx="8686800" cy="1752600"/>
          </a:xfrm>
        </p:spPr>
        <p:txBody>
          <a:bodyPr>
            <a:noAutofit/>
          </a:bodyPr>
          <a:lstStyle/>
          <a:p>
            <a:pPr marL="85722" indent="0">
              <a:buNone/>
            </a:pPr>
            <a:r>
              <a:rPr lang="en-US" sz="2100" b="1" dirty="0"/>
              <a:t>October 29, 2025 </a:t>
            </a:r>
            <a:r>
              <a:rPr lang="en-US" sz="2100" dirty="0"/>
              <a:t>– Budget &amp; Contracting Workshop</a:t>
            </a:r>
          </a:p>
          <a:p>
            <a:endParaRPr lang="en-US" sz="2100" dirty="0"/>
          </a:p>
          <a:p>
            <a:pPr marL="85722" indent="0">
              <a:buNone/>
            </a:pPr>
            <a:r>
              <a:rPr lang="en-US" sz="2100" b="1" dirty="0"/>
              <a:t>January 5, 2026 </a:t>
            </a:r>
            <a:r>
              <a:rPr lang="en-US" sz="2100" dirty="0"/>
              <a:t>– Deadline to submit 26/27 Budget &amp; Work Plan</a:t>
            </a:r>
            <a:endParaRPr lang="en-US" sz="1700" dirty="0"/>
          </a:p>
        </p:txBody>
      </p:sp>
    </p:spTree>
    <p:extLst>
      <p:ext uri="{BB962C8B-B14F-4D97-AF65-F5344CB8AC3E}">
        <p14:creationId xmlns:p14="http://schemas.microsoft.com/office/powerpoint/2010/main" val="18085465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normAutofit/>
          </a:bodyPr>
          <a:lstStyle/>
          <a:p>
            <a:r>
              <a:rPr lang="en-US" dirty="0"/>
              <a:t>Resources</a:t>
            </a:r>
            <a:endParaRPr lang="en-US" sz="2025" dirty="0"/>
          </a:p>
        </p:txBody>
      </p:sp>
      <p:sp>
        <p:nvSpPr>
          <p:cNvPr id="3" name="Content Placeholder 2"/>
          <p:cNvSpPr>
            <a:spLocks noGrp="1"/>
          </p:cNvSpPr>
          <p:nvPr>
            <p:ph idx="1"/>
          </p:nvPr>
        </p:nvSpPr>
        <p:spPr>
          <a:xfrm>
            <a:off x="484710" y="1447800"/>
            <a:ext cx="8260672" cy="4697023"/>
          </a:xfrm>
        </p:spPr>
        <p:txBody>
          <a:bodyPr>
            <a:normAutofit/>
          </a:bodyPr>
          <a:lstStyle/>
          <a:p>
            <a:r>
              <a:rPr lang="en-US" b="1" dirty="0"/>
              <a:t>Zone of Benefit email address &amp; My email address: </a:t>
            </a:r>
            <a:r>
              <a:rPr lang="en-US" dirty="0"/>
              <a:t>	</a:t>
            </a:r>
          </a:p>
          <a:p>
            <a:pPr lvl="1">
              <a:buClr>
                <a:schemeClr val="accent3"/>
              </a:buClr>
            </a:pPr>
            <a:r>
              <a:rPr lang="en-US" sz="1800" dirty="0">
                <a:hlinkClick r:id="rId3">
                  <a:extLst>
                    <a:ext uri="{A12FA001-AC4F-418D-AE19-62706E023703}">
                      <ahyp:hlinkClr xmlns:ahyp="http://schemas.microsoft.com/office/drawing/2018/hyperlinkcolor" val="tx"/>
                    </a:ext>
                  </a:extLst>
                </a:hlinkClick>
              </a:rPr>
              <a:t>zoneofbenefit@edcgov.us</a:t>
            </a:r>
            <a:endParaRPr lang="en-US" sz="1800" dirty="0"/>
          </a:p>
          <a:p>
            <a:pPr lvl="1">
              <a:buClr>
                <a:schemeClr val="accent3"/>
              </a:buClr>
            </a:pPr>
            <a:r>
              <a:rPr lang="en-US" sz="1800" dirty="0">
                <a:hlinkClick r:id="rId4">
                  <a:extLst>
                    <a:ext uri="{A12FA001-AC4F-418D-AE19-62706E023703}">
                      <ahyp:hlinkClr xmlns:ahyp="http://schemas.microsoft.com/office/drawing/2018/hyperlinkcolor" val="tx"/>
                    </a:ext>
                  </a:extLst>
                </a:hlinkClick>
              </a:rPr>
              <a:t>elizabeth.hess@edcgov.us</a:t>
            </a:r>
            <a:r>
              <a:rPr lang="en-US" sz="1800" dirty="0"/>
              <a:t> </a:t>
            </a:r>
          </a:p>
          <a:p>
            <a:pPr marL="308603" lvl="1" indent="0">
              <a:buNone/>
            </a:pPr>
            <a:endParaRPr lang="en-US" sz="1800" dirty="0"/>
          </a:p>
          <a:p>
            <a:r>
              <a:rPr lang="en-US" b="1" dirty="0"/>
              <a:t>Zone of Benefit Website: </a:t>
            </a:r>
          </a:p>
          <a:p>
            <a:pPr marL="85722" indent="0">
              <a:buNone/>
            </a:pPr>
            <a:r>
              <a:rPr lang="en-US" dirty="0">
                <a:hlinkClick r:id="rId5">
                  <a:extLst>
                    <a:ext uri="{A12FA001-AC4F-418D-AE19-62706E023703}">
                      <ahyp:hlinkClr xmlns:ahyp="http://schemas.microsoft.com/office/drawing/2018/hyperlinkcolor" val="tx"/>
                    </a:ext>
                  </a:extLst>
                </a:hlinkClick>
              </a:rPr>
              <a:t>https://www.eldoradocounty.ca.gov/Land-Use/Transportation/County-Service-Area-Zones-of-Benefit</a:t>
            </a:r>
            <a:endParaRPr lang="en-US" dirty="0"/>
          </a:p>
          <a:p>
            <a:pPr marL="308603" lvl="1" indent="0">
              <a:buNone/>
            </a:pPr>
            <a:endParaRPr lang="en-US" sz="1800" b="1" dirty="0"/>
          </a:p>
        </p:txBody>
      </p:sp>
      <p:pic>
        <p:nvPicPr>
          <p:cNvPr id="4" name="Picture 3">
            <a:extLst>
              <a:ext uri="{FF2B5EF4-FFF2-40B4-BE49-F238E27FC236}">
                <a16:creationId xmlns:a16="http://schemas.microsoft.com/office/drawing/2014/main" id="{7A1EB7F4-8925-4DB2-B459-69BB4AAAFC41}"/>
              </a:ext>
            </a:extLst>
          </p:cNvPr>
          <p:cNvPicPr>
            <a:picLocks noChangeAspect="1"/>
          </p:cNvPicPr>
          <p:nvPr/>
        </p:nvPicPr>
        <p:blipFill>
          <a:blip r:embed="rId6"/>
          <a:stretch>
            <a:fillRect/>
          </a:stretch>
        </p:blipFill>
        <p:spPr>
          <a:xfrm>
            <a:off x="2833615" y="4343400"/>
            <a:ext cx="3476769" cy="850158"/>
          </a:xfrm>
          <a:prstGeom prst="rect">
            <a:avLst/>
          </a:prstGeom>
          <a:ln>
            <a:solidFill>
              <a:srgbClr val="000066"/>
            </a:solidFill>
          </a:ln>
          <a:effectLst>
            <a:outerShdw blurRad="50800" dist="38100" dir="2700000" algn="tl" rotWithShape="0">
              <a:prstClr val="black">
                <a:alpha val="40000"/>
              </a:prst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General Q&amp;A</a:t>
            </a:r>
          </a:p>
        </p:txBody>
      </p:sp>
    </p:spTree>
    <p:extLst>
      <p:ext uri="{BB962C8B-B14F-4D97-AF65-F5344CB8AC3E}">
        <p14:creationId xmlns:p14="http://schemas.microsoft.com/office/powerpoint/2010/main" val="333821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9" y="381000"/>
            <a:ext cx="8260674" cy="1752600"/>
          </a:xfrm>
        </p:spPr>
        <p:txBody>
          <a:bodyPr>
            <a:normAutofit/>
          </a:bodyPr>
          <a:lstStyle/>
          <a:p>
            <a:r>
              <a:rPr lang="en-US" dirty="0"/>
              <a:t>County Service Areas </a:t>
            </a:r>
            <a:br>
              <a:rPr lang="en-US" dirty="0"/>
            </a:br>
            <a:r>
              <a:rPr lang="en-US" sz="3100" dirty="0"/>
              <a:t>Authorized services</a:t>
            </a:r>
            <a:endParaRPr lang="en-US" dirty="0"/>
          </a:p>
        </p:txBody>
      </p:sp>
      <p:sp>
        <p:nvSpPr>
          <p:cNvPr id="11" name="Text Placeholder 10"/>
          <p:cNvSpPr>
            <a:spLocks noGrp="1"/>
          </p:cNvSpPr>
          <p:nvPr>
            <p:ph type="body" idx="1"/>
          </p:nvPr>
        </p:nvSpPr>
        <p:spPr>
          <a:xfrm>
            <a:off x="426129" y="1722438"/>
            <a:ext cx="3383871" cy="639762"/>
          </a:xfrm>
        </p:spPr>
        <p:txBody>
          <a:bodyPr>
            <a:normAutofit fontScale="92500"/>
          </a:bodyPr>
          <a:lstStyle/>
          <a:p>
            <a:r>
              <a:rPr lang="en-US" sz="2000" b="1" dirty="0">
                <a:solidFill>
                  <a:schemeClr val="tx1"/>
                </a:solidFill>
                <a:cs typeface="Times New Roman" panose="02020603050405020304" pitchFamily="18" charset="0"/>
              </a:rPr>
              <a:t>Transportation Zones</a:t>
            </a:r>
            <a:r>
              <a:rPr lang="en-US" sz="1800" dirty="0"/>
              <a:t>	</a:t>
            </a:r>
          </a:p>
        </p:txBody>
      </p:sp>
      <p:sp>
        <p:nvSpPr>
          <p:cNvPr id="3" name="Content Placeholder 2"/>
          <p:cNvSpPr>
            <a:spLocks noGrp="1"/>
          </p:cNvSpPr>
          <p:nvPr>
            <p:ph sz="half" idx="2"/>
          </p:nvPr>
        </p:nvSpPr>
        <p:spPr>
          <a:xfrm>
            <a:off x="426129" y="2438400"/>
            <a:ext cx="3841071" cy="3687762"/>
          </a:xfrm>
        </p:spPr>
        <p:txBody>
          <a:bodyPr>
            <a:normAutofit/>
          </a:bodyPr>
          <a:lstStyle/>
          <a:p>
            <a:r>
              <a:rPr lang="en-US" dirty="0">
                <a:cs typeface="Times New Roman" panose="02020603050405020304" pitchFamily="18" charset="0"/>
              </a:rPr>
              <a:t>Road Maintenance &amp; Improvement</a:t>
            </a:r>
          </a:p>
          <a:p>
            <a:r>
              <a:rPr lang="en-US" dirty="0">
                <a:cs typeface="Times New Roman" panose="02020603050405020304" pitchFamily="18" charset="0"/>
              </a:rPr>
              <a:t>Drainage Facility Maintenance &amp; Improvements</a:t>
            </a:r>
          </a:p>
          <a:p>
            <a:r>
              <a:rPr lang="en-US" dirty="0">
                <a:cs typeface="Times New Roman" panose="02020603050405020304" pitchFamily="18" charset="0"/>
              </a:rPr>
              <a:t>Snow Removal Equipment and Services</a:t>
            </a:r>
          </a:p>
          <a:p>
            <a:r>
              <a:rPr lang="en-US" dirty="0">
                <a:cs typeface="Times New Roman" panose="02020603050405020304" pitchFamily="18" charset="0"/>
              </a:rPr>
              <a:t>Street Lighting </a:t>
            </a:r>
          </a:p>
          <a:p>
            <a:r>
              <a:rPr lang="en-US" dirty="0">
                <a:cs typeface="Times New Roman" panose="02020603050405020304" pitchFamily="18" charset="0"/>
              </a:rPr>
              <a:t>Landscaping </a:t>
            </a:r>
          </a:p>
          <a:p>
            <a:r>
              <a:rPr lang="en-US" dirty="0">
                <a:cs typeface="Times New Roman" panose="02020603050405020304" pitchFamily="18" charset="0"/>
              </a:rPr>
              <a:t>Wetland Related Services</a:t>
            </a:r>
          </a:p>
          <a:p>
            <a:endParaRPr lang="en-US" dirty="0"/>
          </a:p>
        </p:txBody>
      </p:sp>
      <p:sp>
        <p:nvSpPr>
          <p:cNvPr id="12" name="Text Placeholder 11"/>
          <p:cNvSpPr>
            <a:spLocks noGrp="1"/>
          </p:cNvSpPr>
          <p:nvPr>
            <p:ph type="body" sz="quarter" idx="3"/>
          </p:nvPr>
        </p:nvSpPr>
        <p:spPr>
          <a:xfrm>
            <a:off x="4953000" y="1785938"/>
            <a:ext cx="3298113" cy="576262"/>
          </a:xfrm>
        </p:spPr>
        <p:txBody>
          <a:bodyPr>
            <a:normAutofit fontScale="92500"/>
          </a:bodyPr>
          <a:lstStyle/>
          <a:p>
            <a:r>
              <a:rPr lang="en-US" sz="2000" b="1" dirty="0">
                <a:solidFill>
                  <a:schemeClr val="tx1"/>
                </a:solidFill>
                <a:cs typeface="Times New Roman" panose="02020603050405020304" pitchFamily="18" charset="0"/>
              </a:rPr>
              <a:t>Other Departments’ Zones</a:t>
            </a:r>
          </a:p>
        </p:txBody>
      </p:sp>
      <p:sp>
        <p:nvSpPr>
          <p:cNvPr id="13" name="Content Placeholder 12"/>
          <p:cNvSpPr>
            <a:spLocks noGrp="1"/>
          </p:cNvSpPr>
          <p:nvPr>
            <p:ph sz="quarter" idx="4"/>
          </p:nvPr>
        </p:nvSpPr>
        <p:spPr>
          <a:xfrm>
            <a:off x="5029200" y="2438400"/>
            <a:ext cx="3657603" cy="3687762"/>
          </a:xfrm>
        </p:spPr>
        <p:txBody>
          <a:bodyPr>
            <a:normAutofit/>
          </a:bodyPr>
          <a:lstStyle/>
          <a:p>
            <a:r>
              <a:rPr lang="en-US" dirty="0">
                <a:cs typeface="Times New Roman" panose="02020603050405020304" pitchFamily="18" charset="0"/>
              </a:rPr>
              <a:t>Cemetery Maintenance &amp; Improvement</a:t>
            </a:r>
          </a:p>
          <a:p>
            <a:r>
              <a:rPr lang="en-US" dirty="0">
                <a:cs typeface="Times New Roman" panose="02020603050405020304" pitchFamily="18" charset="0"/>
              </a:rPr>
              <a:t>Vector Control</a:t>
            </a:r>
          </a:p>
          <a:p>
            <a:r>
              <a:rPr lang="en-US" dirty="0">
                <a:cs typeface="Times New Roman" panose="02020603050405020304" pitchFamily="18" charset="0"/>
              </a:rPr>
              <a:t>Mosquito Abatement</a:t>
            </a:r>
          </a:p>
          <a:p>
            <a:r>
              <a:rPr lang="en-US" dirty="0">
                <a:cs typeface="Times New Roman" panose="02020603050405020304" pitchFamily="18" charset="0"/>
              </a:rPr>
              <a:t>Ambulance Services</a:t>
            </a:r>
          </a:p>
          <a:p>
            <a:r>
              <a:rPr lang="en-US" dirty="0">
                <a:cs typeface="Times New Roman" panose="02020603050405020304" pitchFamily="18" charset="0"/>
              </a:rPr>
              <a:t>Waste Management Services</a:t>
            </a:r>
          </a:p>
          <a:p>
            <a:r>
              <a:rPr lang="en-US" dirty="0">
                <a:cs typeface="Times New Roman" panose="02020603050405020304" pitchFamily="18" charset="0"/>
              </a:rPr>
              <a:t>Library Services</a:t>
            </a:r>
          </a:p>
          <a:p>
            <a:endParaRPr lang="en-US" dirty="0"/>
          </a:p>
        </p:txBody>
      </p:sp>
    </p:spTree>
    <p:extLst>
      <p:ext uri="{BB962C8B-B14F-4D97-AF65-F5344CB8AC3E}">
        <p14:creationId xmlns:p14="http://schemas.microsoft.com/office/powerpoint/2010/main" val="334348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146" y="85724"/>
            <a:ext cx="5943600" cy="857251"/>
          </a:xfrm>
        </p:spPr>
        <p:txBody>
          <a:bodyPr>
            <a:normAutofit fontScale="90000"/>
          </a:bodyPr>
          <a:lstStyle/>
          <a:p>
            <a:r>
              <a:rPr lang="en-US" dirty="0"/>
              <a:t>County Service Areas</a:t>
            </a:r>
            <a:br>
              <a:rPr lang="en-US" dirty="0"/>
            </a:br>
            <a:r>
              <a:rPr lang="en-US" dirty="0"/>
              <a:t>services overview</a:t>
            </a:r>
          </a:p>
        </p:txBody>
      </p:sp>
      <p:sp>
        <p:nvSpPr>
          <p:cNvPr id="5" name="Rectangle 3">
            <a:extLst>
              <a:ext uri="{FF2B5EF4-FFF2-40B4-BE49-F238E27FC236}">
                <a16:creationId xmlns:a16="http://schemas.microsoft.com/office/drawing/2014/main" id="{5B724CAB-7206-4E26-85FC-3A022DB7BA69}"/>
              </a:ext>
            </a:extLst>
          </p:cNvPr>
          <p:cNvSpPr>
            <a:spLocks noChangeArrowheads="1"/>
          </p:cNvSpPr>
          <p:nvPr/>
        </p:nvSpPr>
        <p:spPr bwMode="auto">
          <a:xfrm>
            <a:off x="471487" y="1317356"/>
            <a:ext cx="8201025" cy="5184775"/>
          </a:xfrm>
          <a:prstGeom prst="rect">
            <a:avLst/>
          </a:prstGeom>
          <a:solidFill>
            <a:srgbClr val="D9D9D9"/>
          </a:solidFill>
          <a:ln w="2857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4">
            <a:extLst>
              <a:ext uri="{FF2B5EF4-FFF2-40B4-BE49-F238E27FC236}">
                <a16:creationId xmlns:a16="http://schemas.microsoft.com/office/drawing/2014/main" id="{89207A1C-B3F9-4EEB-8FC7-E0085E130053}"/>
              </a:ext>
            </a:extLst>
          </p:cNvPr>
          <p:cNvSpPr>
            <a:spLocks noChangeArrowheads="1"/>
          </p:cNvSpPr>
          <p:nvPr/>
        </p:nvSpPr>
        <p:spPr bwMode="auto">
          <a:xfrm>
            <a:off x="2719798" y="3170324"/>
            <a:ext cx="3566160" cy="2926080"/>
          </a:xfrm>
          <a:prstGeom prst="hexagon">
            <a:avLst>
              <a:gd name="adj" fmla="val 29567"/>
              <a:gd name="vf" fmla="val 115470"/>
            </a:avLst>
          </a:prstGeom>
          <a:solidFill>
            <a:srgbClr val="FCE5D6"/>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5">
            <a:extLst>
              <a:ext uri="{FF2B5EF4-FFF2-40B4-BE49-F238E27FC236}">
                <a16:creationId xmlns:a16="http://schemas.microsoft.com/office/drawing/2014/main" id="{DDBEBE23-E783-4939-8F0B-543B945AFCD1}"/>
              </a:ext>
            </a:extLst>
          </p:cNvPr>
          <p:cNvSpPr txBox="1">
            <a:spLocks noChangeArrowheads="1"/>
          </p:cNvSpPr>
          <p:nvPr/>
        </p:nvSpPr>
        <p:spPr bwMode="auto">
          <a:xfrm>
            <a:off x="4187571" y="3367008"/>
            <a:ext cx="646112" cy="2593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rPr>
              <a:t>CSA 9</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8" name="AutoShape 6">
            <a:extLst>
              <a:ext uri="{FF2B5EF4-FFF2-40B4-BE49-F238E27FC236}">
                <a16:creationId xmlns:a16="http://schemas.microsoft.com/office/drawing/2014/main" id="{6AD65487-57B1-4A3B-BCD5-550C7A601226}"/>
              </a:ext>
            </a:extLst>
          </p:cNvPr>
          <p:cNvSpPr>
            <a:spLocks noChangeArrowheads="1"/>
          </p:cNvSpPr>
          <p:nvPr/>
        </p:nvSpPr>
        <p:spPr bwMode="auto">
          <a:xfrm>
            <a:off x="6153229" y="1806292"/>
            <a:ext cx="2268538" cy="2217738"/>
          </a:xfrm>
          <a:prstGeom prst="diamond">
            <a:avLst/>
          </a:prstGeom>
          <a:solidFill>
            <a:srgbClr val="D8EEC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7">
            <a:extLst>
              <a:ext uri="{FF2B5EF4-FFF2-40B4-BE49-F238E27FC236}">
                <a16:creationId xmlns:a16="http://schemas.microsoft.com/office/drawing/2014/main" id="{D7906977-DBBC-4425-8644-0D7BDE7D3AB1}"/>
              </a:ext>
            </a:extLst>
          </p:cNvPr>
          <p:cNvSpPr txBox="1">
            <a:spLocks noChangeArrowheads="1"/>
          </p:cNvSpPr>
          <p:nvPr/>
        </p:nvSpPr>
        <p:spPr bwMode="auto">
          <a:xfrm>
            <a:off x="6988254" y="2134905"/>
            <a:ext cx="585788" cy="254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CSA 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AutoShape 8">
            <a:extLst>
              <a:ext uri="{FF2B5EF4-FFF2-40B4-BE49-F238E27FC236}">
                <a16:creationId xmlns:a16="http://schemas.microsoft.com/office/drawing/2014/main" id="{9C1B91E5-0FC1-46E2-B956-6BBDE150ADD3}"/>
              </a:ext>
            </a:extLst>
          </p:cNvPr>
          <p:cNvSpPr>
            <a:spLocks noChangeArrowheads="1"/>
          </p:cNvSpPr>
          <p:nvPr/>
        </p:nvSpPr>
        <p:spPr bwMode="auto">
          <a:xfrm>
            <a:off x="637142" y="1803994"/>
            <a:ext cx="2151215" cy="2019722"/>
          </a:xfrm>
          <a:prstGeom prst="pentagon">
            <a:avLst/>
          </a:prstGeom>
          <a:solidFill>
            <a:srgbClr val="BED7E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9">
            <a:extLst>
              <a:ext uri="{FF2B5EF4-FFF2-40B4-BE49-F238E27FC236}">
                <a16:creationId xmlns:a16="http://schemas.microsoft.com/office/drawing/2014/main" id="{E4E334C3-6653-4848-B34B-5E1237898070}"/>
              </a:ext>
            </a:extLst>
          </p:cNvPr>
          <p:cNvSpPr txBox="1">
            <a:spLocks noChangeArrowheads="1"/>
          </p:cNvSpPr>
          <p:nvPr/>
        </p:nvSpPr>
        <p:spPr bwMode="auto">
          <a:xfrm>
            <a:off x="1420913" y="1961157"/>
            <a:ext cx="689581" cy="36738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CSA 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4" name="Picture 10" descr="Mosquito Clipart Black And White - Png Download - Full Size Clipart (#5626065) - PinClipart">
            <a:extLst>
              <a:ext uri="{FF2B5EF4-FFF2-40B4-BE49-F238E27FC236}">
                <a16:creationId xmlns:a16="http://schemas.microsoft.com/office/drawing/2014/main" id="{B08C353E-7788-4B4E-9C3F-5D99E3FECC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3582" y="2944646"/>
            <a:ext cx="584390" cy="51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5" name="Picture 11" descr="Ambulance clipart outline, Ambulance outline Transparent FREE for download on WebStockReview 2022">
            <a:extLst>
              <a:ext uri="{FF2B5EF4-FFF2-40B4-BE49-F238E27FC236}">
                <a16:creationId xmlns:a16="http://schemas.microsoft.com/office/drawing/2014/main" id="{A32CA909-E909-4C1D-B752-9FB3937A1E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3687" y="3380652"/>
            <a:ext cx="992443" cy="453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6" name="Picture 12" descr="Snowflake Clip art - Snowflakes PNG File png download - 1115*1275 - Free Transparent Snowflake ...">
            <a:extLst>
              <a:ext uri="{FF2B5EF4-FFF2-40B4-BE49-F238E27FC236}">
                <a16:creationId xmlns:a16="http://schemas.microsoft.com/office/drawing/2014/main" id="{E9970AEA-C217-4104-9D37-A4BE0325B744}"/>
              </a:ext>
            </a:extLst>
          </p:cNvPr>
          <p:cNvPicPr>
            <a:picLocks noChangeAspect="1" noChangeArrowheads="1"/>
          </p:cNvPicPr>
          <p:nvPr/>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1038225" y="2438769"/>
            <a:ext cx="566311" cy="646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7" name="Picture 13" descr=" ">
            <a:extLst>
              <a:ext uri="{FF2B5EF4-FFF2-40B4-BE49-F238E27FC236}">
                <a16:creationId xmlns:a16="http://schemas.microsoft.com/office/drawing/2014/main" id="{15EFFF6C-3CF8-425C-98E5-D7855AB3DC6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56502" y="2299311"/>
            <a:ext cx="383514" cy="55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8" name="Picture 14" descr=" ">
            <a:extLst>
              <a:ext uri="{FF2B5EF4-FFF2-40B4-BE49-F238E27FC236}">
                <a16:creationId xmlns:a16="http://schemas.microsoft.com/office/drawing/2014/main" id="{F915DF69-EC09-4CD6-8DD6-91651964DCD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94654" y="4651667"/>
            <a:ext cx="508264"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9" name="Picture 15" descr="Road Work Construction Orange · Free vector graphic on Pixabay">
            <a:extLst>
              <a:ext uri="{FF2B5EF4-FFF2-40B4-BE49-F238E27FC236}">
                <a16:creationId xmlns:a16="http://schemas.microsoft.com/office/drawing/2014/main" id="{B65DDAA9-BD41-41F6-A434-0B167CE37B8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56919" y="3581897"/>
            <a:ext cx="1003721"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0" name="Picture 16" descr="Wetland Icons - Download Free Vector Icons | Noun Project">
            <a:extLst>
              <a:ext uri="{FF2B5EF4-FFF2-40B4-BE49-F238E27FC236}">
                <a16:creationId xmlns:a16="http://schemas.microsoft.com/office/drawing/2014/main" id="{4D01672F-C62A-4332-89FF-72584A5715F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55200" y="4075171"/>
            <a:ext cx="794880" cy="79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1" name="Picture 17" descr=" ">
            <a:extLst>
              <a:ext uri="{FF2B5EF4-FFF2-40B4-BE49-F238E27FC236}">
                <a16:creationId xmlns:a16="http://schemas.microsoft.com/office/drawing/2014/main" id="{E36C14F2-DB59-4A7F-9315-66A8CEEE0DC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544637" y="4256823"/>
            <a:ext cx="23495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2" name="Picture 18" descr="Ankh Cross Silhouette PNG And Vector Images Free Download - Pngtree">
            <a:extLst>
              <a:ext uri="{FF2B5EF4-FFF2-40B4-BE49-F238E27FC236}">
                <a16:creationId xmlns:a16="http://schemas.microsoft.com/office/drawing/2014/main" id="{E9609041-10DF-4AE1-979A-8F02007D68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l="24718" t="8987" r="23595" b="20224"/>
          <a:stretch>
            <a:fillRect/>
          </a:stretch>
        </p:blipFill>
        <p:spPr bwMode="auto">
          <a:xfrm>
            <a:off x="4971629" y="5295259"/>
            <a:ext cx="587604" cy="8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3" name="Picture 19" descr="Home - Fresh Cut Lawn and Garden, LLC">
            <a:extLst>
              <a:ext uri="{FF2B5EF4-FFF2-40B4-BE49-F238E27FC236}">
                <a16:creationId xmlns:a16="http://schemas.microsoft.com/office/drawing/2014/main" id="{DBAC4221-A000-4A4F-AF74-9B8B54F3D44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64336" y="5404626"/>
            <a:ext cx="805656" cy="80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4" name="Picture 20" descr="Erosion clipart 20 free Cliparts | Download images on Clipground 2022">
            <a:extLst>
              <a:ext uri="{FF2B5EF4-FFF2-40B4-BE49-F238E27FC236}">
                <a16:creationId xmlns:a16="http://schemas.microsoft.com/office/drawing/2014/main" id="{59C3B0B3-1145-468A-B120-50F2A2B6A10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55789" y="2487961"/>
            <a:ext cx="843703" cy="989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45" name="Picture 21" descr=" ">
            <a:extLst>
              <a:ext uri="{FF2B5EF4-FFF2-40B4-BE49-F238E27FC236}">
                <a16:creationId xmlns:a16="http://schemas.microsoft.com/office/drawing/2014/main" id="{5C0934C1-3A08-4B2E-8013-5B8686783CB9}"/>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0267" y="2579584"/>
            <a:ext cx="407987" cy="58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3" name="AutoShape 22">
            <a:extLst>
              <a:ext uri="{FF2B5EF4-FFF2-40B4-BE49-F238E27FC236}">
                <a16:creationId xmlns:a16="http://schemas.microsoft.com/office/drawing/2014/main" id="{4ED1183C-E3F0-41C2-A953-4336E1672363}"/>
              </a:ext>
            </a:extLst>
          </p:cNvPr>
          <p:cNvSpPr>
            <a:spLocks noChangeArrowheads="1"/>
          </p:cNvSpPr>
          <p:nvPr/>
        </p:nvSpPr>
        <p:spPr bwMode="auto">
          <a:xfrm>
            <a:off x="711165" y="4378742"/>
            <a:ext cx="1908175" cy="2008188"/>
          </a:xfrm>
          <a:prstGeom prst="triangle">
            <a:avLst>
              <a:gd name="adj" fmla="val 50000"/>
            </a:avLst>
          </a:prstGeom>
          <a:solidFill>
            <a:srgbClr val="FFF3CC"/>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Text Box 23">
            <a:extLst>
              <a:ext uri="{FF2B5EF4-FFF2-40B4-BE49-F238E27FC236}">
                <a16:creationId xmlns:a16="http://schemas.microsoft.com/office/drawing/2014/main" id="{ED4B456A-E77A-44AC-A1E8-788344720DA3}"/>
              </a:ext>
            </a:extLst>
          </p:cNvPr>
          <p:cNvSpPr txBox="1">
            <a:spLocks noChangeArrowheads="1"/>
          </p:cNvSpPr>
          <p:nvPr/>
        </p:nvSpPr>
        <p:spPr bwMode="auto">
          <a:xfrm>
            <a:off x="1371564" y="4990426"/>
            <a:ext cx="585787" cy="2540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CSA 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48" name="Picture 24" descr="Ambulance clipart outline, Ambulance outline Transparent FREE for download on WebStockReview 2022">
            <a:extLst>
              <a:ext uri="{FF2B5EF4-FFF2-40B4-BE49-F238E27FC236}">
                <a16:creationId xmlns:a16="http://schemas.microsoft.com/office/drawing/2014/main" id="{CCD5562A-D05D-460A-882C-B7CCA3B7DE0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86225" y="5838290"/>
            <a:ext cx="120239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5" name="Oval 25">
            <a:extLst>
              <a:ext uri="{FF2B5EF4-FFF2-40B4-BE49-F238E27FC236}">
                <a16:creationId xmlns:a16="http://schemas.microsoft.com/office/drawing/2014/main" id="{657E4E3D-6693-4AF3-A769-EBA534AD2F1A}"/>
              </a:ext>
            </a:extLst>
          </p:cNvPr>
          <p:cNvSpPr>
            <a:spLocks noChangeArrowheads="1"/>
          </p:cNvSpPr>
          <p:nvPr/>
        </p:nvSpPr>
        <p:spPr bwMode="auto">
          <a:xfrm>
            <a:off x="6248400" y="4240743"/>
            <a:ext cx="2336800" cy="2136775"/>
          </a:xfrm>
          <a:prstGeom prst="ellipse">
            <a:avLst/>
          </a:prstGeom>
          <a:solidFill>
            <a:srgbClr val="EBD7E1"/>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Text Box 26">
            <a:extLst>
              <a:ext uri="{FF2B5EF4-FFF2-40B4-BE49-F238E27FC236}">
                <a16:creationId xmlns:a16="http://schemas.microsoft.com/office/drawing/2014/main" id="{E2650FD3-C062-4C74-8983-B2DF7A041E09}"/>
              </a:ext>
            </a:extLst>
          </p:cNvPr>
          <p:cNvSpPr txBox="1">
            <a:spLocks noChangeArrowheads="1"/>
          </p:cNvSpPr>
          <p:nvPr/>
        </p:nvSpPr>
        <p:spPr bwMode="auto">
          <a:xfrm>
            <a:off x="7111154" y="4472518"/>
            <a:ext cx="606425" cy="2571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Calibri" panose="020F0502020204030204" pitchFamily="34" charset="0"/>
              </a:rPr>
              <a:t>CSA 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51" name="Picture 27" descr="Free Garbage Truck Clipart, Download Free Garbage Truck Clipart png images, Free ClipArts on ...">
            <a:extLst>
              <a:ext uri="{FF2B5EF4-FFF2-40B4-BE49-F238E27FC236}">
                <a16:creationId xmlns:a16="http://schemas.microsoft.com/office/drawing/2014/main" id="{38E1CA26-1125-4860-ADFB-7827CE5E641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99954" y="4969282"/>
            <a:ext cx="1317201" cy="6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52" name="Picture 28" descr="Book Clip Art | Free Download Clip Art | Free Clip Art | on Clipart Library">
            <a:extLst>
              <a:ext uri="{FF2B5EF4-FFF2-40B4-BE49-F238E27FC236}">
                <a16:creationId xmlns:a16="http://schemas.microsoft.com/office/drawing/2014/main" id="{420BEB7E-D2EC-4676-8C53-876841F0DB89}"/>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624366" y="5430555"/>
            <a:ext cx="7318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AutoShape 29">
            <a:extLst>
              <a:ext uri="{FF2B5EF4-FFF2-40B4-BE49-F238E27FC236}">
                <a16:creationId xmlns:a16="http://schemas.microsoft.com/office/drawing/2014/main" id="{5535020B-6C52-4911-8643-49AD139EC127}"/>
              </a:ext>
            </a:extLst>
          </p:cNvPr>
          <p:cNvSpPr>
            <a:spLocks noChangeArrowheads="1"/>
          </p:cNvSpPr>
          <p:nvPr/>
        </p:nvSpPr>
        <p:spPr bwMode="auto">
          <a:xfrm rot="10800000">
            <a:off x="3688986" y="1671395"/>
            <a:ext cx="1618824" cy="113193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FCA7A0"/>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Text Box 30">
            <a:extLst>
              <a:ext uri="{FF2B5EF4-FFF2-40B4-BE49-F238E27FC236}">
                <a16:creationId xmlns:a16="http://schemas.microsoft.com/office/drawing/2014/main" id="{54825ABD-BF4F-4E54-89C6-B83D2620E400}"/>
              </a:ext>
            </a:extLst>
          </p:cNvPr>
          <p:cNvSpPr txBox="1">
            <a:spLocks noChangeArrowheads="1"/>
          </p:cNvSpPr>
          <p:nvPr/>
        </p:nvSpPr>
        <p:spPr bwMode="auto">
          <a:xfrm>
            <a:off x="4201685" y="1676272"/>
            <a:ext cx="536724" cy="258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Calibri" panose="020F0502020204030204" pitchFamily="34" charset="0"/>
              </a:rPr>
              <a:t>CSA 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55" name="Picture 31" descr="Road Work Construction Orange · Free vector graphic on Pixabay">
            <a:extLst>
              <a:ext uri="{FF2B5EF4-FFF2-40B4-BE49-F238E27FC236}">
                <a16:creationId xmlns:a16="http://schemas.microsoft.com/office/drawing/2014/main" id="{B9CA96BD-CAFF-45F1-896A-F2BC74FE739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032600" y="1921844"/>
            <a:ext cx="876499" cy="811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98489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2"/>
            <a:ext cx="7458075" cy="1219200"/>
          </a:xfrm>
        </p:spPr>
        <p:txBody>
          <a:bodyPr>
            <a:normAutofit fontScale="90000"/>
          </a:bodyPr>
          <a:lstStyle/>
          <a:p>
            <a:r>
              <a:rPr lang="en-US" dirty="0"/>
              <a:t>County Service Areas</a:t>
            </a:r>
            <a:br>
              <a:rPr lang="en-US" dirty="0"/>
            </a:br>
            <a:r>
              <a:rPr lang="en-US" sz="4000" dirty="0"/>
              <a:t>summary by service</a:t>
            </a:r>
            <a:endParaRPr lang="en-US" dirty="0"/>
          </a:p>
        </p:txBody>
      </p:sp>
      <p:graphicFrame>
        <p:nvGraphicFramePr>
          <p:cNvPr id="7" name="Table 6">
            <a:extLst>
              <a:ext uri="{FF2B5EF4-FFF2-40B4-BE49-F238E27FC236}">
                <a16:creationId xmlns:a16="http://schemas.microsoft.com/office/drawing/2014/main" id="{C9BB5949-DE17-DDF0-AF9B-823AD045DD7B}"/>
              </a:ext>
            </a:extLst>
          </p:cNvPr>
          <p:cNvGraphicFramePr>
            <a:graphicFrameLocks noGrp="1"/>
          </p:cNvGraphicFramePr>
          <p:nvPr>
            <p:extLst>
              <p:ext uri="{D42A27DB-BD31-4B8C-83A1-F6EECF244321}">
                <p14:modId xmlns:p14="http://schemas.microsoft.com/office/powerpoint/2010/main" val="234039000"/>
              </p:ext>
            </p:extLst>
          </p:nvPr>
        </p:nvGraphicFramePr>
        <p:xfrm>
          <a:off x="304800" y="1752600"/>
          <a:ext cx="8534399" cy="4571998"/>
        </p:xfrm>
        <a:graphic>
          <a:graphicData uri="http://schemas.openxmlformats.org/drawingml/2006/table">
            <a:tbl>
              <a:tblPr>
                <a:tableStyleId>{5C22544A-7EE6-4342-B048-85BDC9FD1C3A}</a:tableStyleId>
              </a:tblPr>
              <a:tblGrid>
                <a:gridCol w="663940">
                  <a:extLst>
                    <a:ext uri="{9D8B030D-6E8A-4147-A177-3AD203B41FA5}">
                      <a16:colId xmlns:a16="http://schemas.microsoft.com/office/drawing/2014/main" val="1343021229"/>
                    </a:ext>
                  </a:extLst>
                </a:gridCol>
                <a:gridCol w="719268">
                  <a:extLst>
                    <a:ext uri="{9D8B030D-6E8A-4147-A177-3AD203B41FA5}">
                      <a16:colId xmlns:a16="http://schemas.microsoft.com/office/drawing/2014/main" val="3257442367"/>
                    </a:ext>
                  </a:extLst>
                </a:gridCol>
                <a:gridCol w="3195213">
                  <a:extLst>
                    <a:ext uri="{9D8B030D-6E8A-4147-A177-3AD203B41FA5}">
                      <a16:colId xmlns:a16="http://schemas.microsoft.com/office/drawing/2014/main" val="4027853765"/>
                    </a:ext>
                  </a:extLst>
                </a:gridCol>
                <a:gridCol w="3195213">
                  <a:extLst>
                    <a:ext uri="{9D8B030D-6E8A-4147-A177-3AD203B41FA5}">
                      <a16:colId xmlns:a16="http://schemas.microsoft.com/office/drawing/2014/main" val="2877686442"/>
                    </a:ext>
                  </a:extLst>
                </a:gridCol>
                <a:gridCol w="760765">
                  <a:extLst>
                    <a:ext uri="{9D8B030D-6E8A-4147-A177-3AD203B41FA5}">
                      <a16:colId xmlns:a16="http://schemas.microsoft.com/office/drawing/2014/main" val="3404553137"/>
                    </a:ext>
                  </a:extLst>
                </a:gridCol>
              </a:tblGrid>
              <a:tr h="513855">
                <a:tc>
                  <a:txBody>
                    <a:bodyPr/>
                    <a:lstStyle/>
                    <a:p>
                      <a:pPr algn="ctr" fontAlgn="b"/>
                      <a:r>
                        <a:rPr lang="en-US" sz="1400" b="1" u="sng" strike="noStrike">
                          <a:effectLst/>
                        </a:rPr>
                        <a:t>CSA No.</a:t>
                      </a:r>
                      <a:endParaRPr lang="en-US" sz="1400" b="1" i="0" u="sng"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u="sng" strike="noStrike">
                          <a:effectLst/>
                        </a:rPr>
                        <a:t>Year Formed</a:t>
                      </a:r>
                      <a:endParaRPr lang="en-US" sz="1400" b="1" i="0" u="sng" strike="noStrike">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u="sng" strike="noStrike" dirty="0">
                          <a:effectLst/>
                        </a:rPr>
                        <a:t>Types of </a:t>
                      </a:r>
                    </a:p>
                    <a:p>
                      <a:pPr algn="ctr" fontAlgn="b"/>
                      <a:r>
                        <a:rPr lang="en-US" sz="1400" b="1" u="sng" strike="noStrike" dirty="0">
                          <a:effectLst/>
                        </a:rPr>
                        <a:t>Services</a:t>
                      </a:r>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u="sng" strike="noStrike" dirty="0">
                          <a:effectLst/>
                        </a:rPr>
                        <a:t>Area</a:t>
                      </a:r>
                      <a:endParaRPr lang="en-US" sz="1400" b="1" i="0" u="sng" strike="noStrike" dirty="0">
                        <a:solidFill>
                          <a:srgbClr val="000000"/>
                        </a:solidFill>
                        <a:effectLst/>
                        <a:latin typeface="Century Gothic" panose="020B0502020202020204" pitchFamily="34" charset="0"/>
                      </a:endParaRPr>
                    </a:p>
                  </a:txBody>
                  <a:tcPr marL="9525" marR="9525" marT="9525" marB="0" anchor="b"/>
                </a:tc>
                <a:tc>
                  <a:txBody>
                    <a:bodyPr/>
                    <a:lstStyle/>
                    <a:p>
                      <a:pPr algn="ctr" fontAlgn="b"/>
                      <a:r>
                        <a:rPr lang="en-US" sz="1400" b="1" u="sng" strike="noStrike" dirty="0">
                          <a:effectLst/>
                        </a:rPr>
                        <a:t>No. of Zones</a:t>
                      </a:r>
                      <a:endParaRPr lang="en-US" sz="1400" b="1" i="0" u="sng" strike="noStrike" dirty="0">
                        <a:solidFill>
                          <a:srgbClr val="000000"/>
                        </a:solidFill>
                        <a:effectLst/>
                        <a:latin typeface="Century Gothic" panose="020B0502020202020204" pitchFamily="34" charset="0"/>
                      </a:endParaRPr>
                    </a:p>
                  </a:txBody>
                  <a:tcPr marL="9525" marR="9525" marT="9525" marB="0" anchor="b"/>
                </a:tc>
                <a:extLst>
                  <a:ext uri="{0D108BD9-81ED-4DB2-BD59-A6C34878D82A}">
                    <a16:rowId xmlns:a16="http://schemas.microsoft.com/office/drawing/2014/main" val="2288201603"/>
                  </a:ext>
                </a:extLst>
              </a:tr>
              <a:tr h="579735">
                <a:tc>
                  <a:txBody>
                    <a:bodyPr/>
                    <a:lstStyle/>
                    <a:p>
                      <a:pPr algn="ctr" fontAlgn="ctr"/>
                      <a:r>
                        <a:rPr lang="en-US" sz="1400" u="none" strike="noStrike">
                          <a:effectLst/>
                        </a:rPr>
                        <a:t>2</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1963</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Road &amp; Drainage Maintenance &amp; Improvements</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dirty="0">
                          <a:effectLst/>
                        </a:rPr>
                        <a:t>Near "Four Corners," west of Lotus Rd at </a:t>
                      </a:r>
                      <a:r>
                        <a:rPr lang="en-US" sz="1400" u="none" strike="noStrike" dirty="0" err="1">
                          <a:effectLst/>
                        </a:rPr>
                        <a:t>Luneman</a:t>
                      </a:r>
                      <a:r>
                        <a:rPr lang="en-US" sz="1400" u="none" strike="noStrike" dirty="0">
                          <a:effectLst/>
                        </a:rPr>
                        <a:t> Rd</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2</a:t>
                      </a:r>
                      <a:endParaRPr lang="en-US" sz="14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726459344"/>
                  </a:ext>
                </a:extLst>
              </a:tr>
              <a:tr h="869602">
                <a:tc>
                  <a:txBody>
                    <a:bodyPr/>
                    <a:lstStyle/>
                    <a:p>
                      <a:pPr algn="ctr" fontAlgn="ctr"/>
                      <a:r>
                        <a:rPr lang="en-US" sz="1400" u="none" strike="noStrike">
                          <a:effectLst/>
                        </a:rPr>
                        <a:t>3</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1963</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Vector Control, Ambulance Services, Drainage, Snow Removal Equipment &amp; Services</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Entire Tahoe Basin of El Dorado County</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6</a:t>
                      </a:r>
                      <a:endParaRPr lang="en-US" sz="14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80284213"/>
                  </a:ext>
                </a:extLst>
              </a:tr>
              <a:tr h="869602">
                <a:tc>
                  <a:txBody>
                    <a:bodyPr/>
                    <a:lstStyle/>
                    <a:p>
                      <a:pPr algn="ctr" fontAlgn="ctr"/>
                      <a:r>
                        <a:rPr lang="en-US" sz="1400" u="none" strike="noStrike">
                          <a:effectLst/>
                        </a:rPr>
                        <a:t>5</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1970</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Drainage &amp; Erosion Control</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Tahoe-Cedars Subdivison at northern boundary of El Dorado County in the Tahoe Basin</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251294743"/>
                  </a:ext>
                </a:extLst>
              </a:tr>
              <a:tr h="289867">
                <a:tc>
                  <a:txBody>
                    <a:bodyPr/>
                    <a:lstStyle/>
                    <a:p>
                      <a:pPr algn="ctr" fontAlgn="ctr"/>
                      <a:r>
                        <a:rPr lang="en-US" sz="1400" u="none" strike="noStrike">
                          <a:effectLst/>
                        </a:rPr>
                        <a:t>7</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1976</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Ambulance Services </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dirty="0">
                          <a:effectLst/>
                        </a:rPr>
                        <a:t>Entire West Slope of the County</a:t>
                      </a:r>
                    </a:p>
                  </a:txBody>
                  <a:tcPr marL="9525" marR="9525" marT="9525" marB="0" anchor="ctr"/>
                </a:tc>
                <a:tc>
                  <a:txBody>
                    <a:bodyPr/>
                    <a:lstStyle/>
                    <a:p>
                      <a:pPr algn="ctr" fontAlgn="ctr"/>
                      <a:r>
                        <a:rPr lang="en-US" sz="1400" u="none" strike="noStrike">
                          <a:effectLst/>
                        </a:rPr>
                        <a:t>1</a:t>
                      </a:r>
                      <a:endParaRPr lang="en-US" sz="1400" b="0" i="0" u="none" strike="noStrike">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1427360"/>
                  </a:ext>
                </a:extLst>
              </a:tr>
              <a:tr h="869602">
                <a:tc>
                  <a:txBody>
                    <a:bodyPr/>
                    <a:lstStyle/>
                    <a:p>
                      <a:pPr algn="ctr" fontAlgn="ctr"/>
                      <a:r>
                        <a:rPr lang="en-US" sz="1400" u="none" strike="noStrike">
                          <a:effectLst/>
                        </a:rPr>
                        <a:t>9</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1983</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Roads, Drainage, Cemetery, Landscape, Street Lighting, Wetland Related Services</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Entire West Slope of the County</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dirty="0">
                          <a:effectLst/>
                        </a:rPr>
                        <a:t>95</a:t>
                      </a: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810918055"/>
                  </a:ext>
                </a:extLst>
              </a:tr>
              <a:tr h="579735">
                <a:tc>
                  <a:txBody>
                    <a:bodyPr/>
                    <a:lstStyle/>
                    <a:p>
                      <a:pPr algn="ctr" fontAlgn="ctr"/>
                      <a:r>
                        <a:rPr lang="en-US" sz="1400" u="none" strike="noStrike" dirty="0">
                          <a:effectLst/>
                        </a:rPr>
                        <a:t>10</a:t>
                      </a:r>
                      <a:endParaRPr lang="en-US" sz="1400" b="0" i="0" u="none" strike="noStrike" dirty="0">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a:effectLst/>
                        </a:rPr>
                        <a:t>1988</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Waste Management &amp; Library</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l" fontAlgn="ctr"/>
                      <a:r>
                        <a:rPr lang="en-US" sz="1400" u="none" strike="noStrike">
                          <a:effectLst/>
                        </a:rPr>
                        <a:t>Encompasses the whole of El Dorado County</a:t>
                      </a:r>
                      <a:endParaRPr lang="en-US" sz="1400" b="0" i="0" u="none" strike="noStrike">
                        <a:solidFill>
                          <a:srgbClr val="000000"/>
                        </a:solidFill>
                        <a:effectLst/>
                        <a:latin typeface="Century Gothic" panose="020B0502020202020204" pitchFamily="34" charset="0"/>
                      </a:endParaRPr>
                    </a:p>
                  </a:txBody>
                  <a:tcPr marL="9525" marR="9525" marT="9525" marB="0" anchor="ctr"/>
                </a:tc>
                <a:tc>
                  <a:txBody>
                    <a:bodyPr/>
                    <a:lstStyle/>
                    <a:p>
                      <a:pPr algn="ctr" fontAlgn="ctr"/>
                      <a:r>
                        <a:rPr lang="en-US" sz="1400" u="none" strike="noStrike" dirty="0">
                          <a:effectLst/>
                        </a:rPr>
                        <a:t>10</a:t>
                      </a:r>
                      <a:endParaRPr lang="en-US" sz="1400" b="0" i="0" u="none" strike="noStrike" dirty="0">
                        <a:solidFill>
                          <a:srgbClr val="000000"/>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55353935"/>
                  </a:ext>
                </a:extLst>
              </a:tr>
            </a:tbl>
          </a:graphicData>
        </a:graphic>
      </p:graphicFrame>
    </p:spTree>
    <p:extLst>
      <p:ext uri="{BB962C8B-B14F-4D97-AF65-F5344CB8AC3E}">
        <p14:creationId xmlns:p14="http://schemas.microsoft.com/office/powerpoint/2010/main" val="134944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1D32-66C1-2933-F8B2-311D0042EFCE}"/>
              </a:ext>
            </a:extLst>
          </p:cNvPr>
          <p:cNvSpPr>
            <a:spLocks noGrp="1"/>
          </p:cNvSpPr>
          <p:nvPr>
            <p:ph type="title"/>
          </p:nvPr>
        </p:nvSpPr>
        <p:spPr/>
        <p:txBody>
          <a:bodyPr/>
          <a:lstStyle/>
          <a:p>
            <a:r>
              <a:rPr lang="en-US" dirty="0"/>
              <a:t>CSA 9</a:t>
            </a:r>
          </a:p>
        </p:txBody>
      </p:sp>
      <p:pic>
        <p:nvPicPr>
          <p:cNvPr id="2050" name="Picture 2">
            <a:extLst>
              <a:ext uri="{FF2B5EF4-FFF2-40B4-BE49-F238E27FC236}">
                <a16:creationId xmlns:a16="http://schemas.microsoft.com/office/drawing/2014/main" id="{98F71C54-9E4A-4542-996F-160792D0C33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693" y="1219200"/>
            <a:ext cx="7535863" cy="53165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8866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 Zones of Benefit </a:t>
            </a:r>
          </a:p>
        </p:txBody>
      </p:sp>
      <p:sp>
        <p:nvSpPr>
          <p:cNvPr id="3" name="Content Placeholder 2"/>
          <p:cNvSpPr>
            <a:spLocks noGrp="1"/>
          </p:cNvSpPr>
          <p:nvPr>
            <p:ph idx="1"/>
          </p:nvPr>
        </p:nvSpPr>
        <p:spPr>
          <a:xfrm>
            <a:off x="762000" y="1981200"/>
            <a:ext cx="7239000" cy="3086100"/>
          </a:xfrm>
        </p:spPr>
        <p:txBody>
          <a:bodyPr>
            <a:noAutofit/>
          </a:bodyPr>
          <a:lstStyle/>
          <a:p>
            <a:r>
              <a:rPr lang="en-US" sz="2800" dirty="0"/>
              <a:t>Road Maintenance Zones</a:t>
            </a:r>
          </a:p>
          <a:p>
            <a:pPr lvl="2">
              <a:buClr>
                <a:schemeClr val="accent3"/>
              </a:buClr>
            </a:pPr>
            <a:r>
              <a:rPr lang="en-US" sz="2400" dirty="0"/>
              <a:t>2 in CSA 2 (circa 1979) </a:t>
            </a:r>
          </a:p>
          <a:p>
            <a:pPr lvl="2">
              <a:buClr>
                <a:schemeClr val="accent3"/>
              </a:buClr>
            </a:pPr>
            <a:r>
              <a:rPr lang="en-US" sz="2400" dirty="0"/>
              <a:t>39 in CSA 9 (circa 1980’s - early 2000’s)</a:t>
            </a:r>
          </a:p>
          <a:p>
            <a:pPr lvl="2"/>
            <a:endParaRPr lang="en-US" sz="2100" dirty="0">
              <a:solidFill>
                <a:schemeClr val="accent6"/>
              </a:solidFill>
              <a:cs typeface="Times New Roman" panose="02020603050405020304" pitchFamily="18" charset="0"/>
            </a:endParaRPr>
          </a:p>
          <a:p>
            <a:pPr marL="257168" lvl="2">
              <a:buClr>
                <a:schemeClr val="accent1"/>
              </a:buClr>
            </a:pPr>
            <a:r>
              <a:rPr lang="en-US" sz="2800" dirty="0"/>
              <a:t>Roads are not County Maintained.</a:t>
            </a:r>
          </a:p>
          <a:p>
            <a:pPr marL="257168" lvl="2">
              <a:buClr>
                <a:schemeClr val="accent1"/>
              </a:buClr>
            </a:pPr>
            <a:r>
              <a:rPr lang="en-US" sz="2800" b="1" i="1" dirty="0"/>
              <a:t>Public roads, privately maintained.</a:t>
            </a:r>
          </a:p>
          <a:p>
            <a:pPr lvl="3"/>
            <a:endParaRPr lang="en-US" sz="2000" i="1" dirty="0"/>
          </a:p>
        </p:txBody>
      </p:sp>
    </p:spTree>
    <p:extLst>
      <p:ext uri="{BB962C8B-B14F-4D97-AF65-F5344CB8AC3E}">
        <p14:creationId xmlns:p14="http://schemas.microsoft.com/office/powerpoint/2010/main" val="34057770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10668</TotalTime>
  <Words>3999</Words>
  <Application>Microsoft Office PowerPoint</Application>
  <PresentationFormat>On-screen Show (4:3)</PresentationFormat>
  <Paragraphs>536</Paragraphs>
  <Slides>49</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Calibri</vt:lpstr>
      <vt:lpstr>Century Gothic</vt:lpstr>
      <vt:lpstr>Times New Roman</vt:lpstr>
      <vt:lpstr>Wingdings</vt:lpstr>
      <vt:lpstr>Wingdings 3</vt:lpstr>
      <vt:lpstr>Ion</vt:lpstr>
      <vt:lpstr>Zone of Benefit  Advisory Committee Orientation</vt:lpstr>
      <vt:lpstr>Agenda topics</vt:lpstr>
      <vt:lpstr>What is a Zone of Benefit?</vt:lpstr>
      <vt:lpstr>County Service Areas</vt:lpstr>
      <vt:lpstr>County Service Areas  Authorized services</vt:lpstr>
      <vt:lpstr>County Service Areas services overview</vt:lpstr>
      <vt:lpstr>County Service Areas summary by service</vt:lpstr>
      <vt:lpstr>CSA 9</vt:lpstr>
      <vt:lpstr>Road Zones of Benefit </vt:lpstr>
      <vt:lpstr>Zone advisory committees</vt:lpstr>
      <vt:lpstr>Advisory Committee overview</vt:lpstr>
      <vt:lpstr>Advisory Committee overview</vt:lpstr>
      <vt:lpstr>Advisory Committee &amp; DOT Responsibilities</vt:lpstr>
      <vt:lpstr>Advisory committee  meeting requirements</vt:lpstr>
      <vt:lpstr>Brown Act</vt:lpstr>
      <vt:lpstr>Brown Act Requirements: Meetings</vt:lpstr>
      <vt:lpstr>Brown Act Requirements:  rules for meetings</vt:lpstr>
      <vt:lpstr>Brown Act Requirements:  rules for meetings</vt:lpstr>
      <vt:lpstr>Public comment</vt:lpstr>
      <vt:lpstr>Beware of Serial meetings</vt:lpstr>
      <vt:lpstr>Brown Act Requirements: Documentation</vt:lpstr>
      <vt:lpstr>PowerPoint Presentation</vt:lpstr>
      <vt:lpstr>PowerPoint Presentation</vt:lpstr>
      <vt:lpstr>Brown Act Requirements: Noticing</vt:lpstr>
      <vt:lpstr>Brown Act: Consequences</vt:lpstr>
      <vt:lpstr>Don’t</vt:lpstr>
      <vt:lpstr>Do</vt:lpstr>
      <vt:lpstr>Community engagement</vt:lpstr>
      <vt:lpstr>Ethics  Training </vt:lpstr>
      <vt:lpstr>Ethics Training</vt:lpstr>
      <vt:lpstr>Our website</vt:lpstr>
      <vt:lpstr>Resources on our website</vt:lpstr>
      <vt:lpstr>Program guidelines</vt:lpstr>
      <vt:lpstr>Advisory Committee Manual</vt:lpstr>
      <vt:lpstr>Advisory Committee Manual: bylaws</vt:lpstr>
      <vt:lpstr>Bylaws: Membership</vt:lpstr>
      <vt:lpstr>Bylaws: meetings</vt:lpstr>
      <vt:lpstr>Bylaws: procedures</vt:lpstr>
      <vt:lpstr>Bylaws: powers and duties</vt:lpstr>
      <vt:lpstr>Volunteer Work Program</vt:lpstr>
      <vt:lpstr>Volunteer Work Program</vt:lpstr>
      <vt:lpstr>Elections</vt:lpstr>
      <vt:lpstr>Elections: chain of events</vt:lpstr>
      <vt:lpstr>Elections: Deadlines November 3, 2026 General Election </vt:lpstr>
      <vt:lpstr>Elections: special election example timeframe</vt:lpstr>
      <vt:lpstr>ZONE CALENDAR</vt:lpstr>
      <vt:lpstr>Important Upcoming Dates</vt:lpstr>
      <vt:lpstr>Resources</vt:lpstr>
      <vt:lpstr>General Q&amp;A</vt:lpstr>
    </vt:vector>
  </TitlesOfParts>
  <Company>El Dorado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EZangari</dc:creator>
  <cp:lastModifiedBy>Elizabeth Hess</cp:lastModifiedBy>
  <cp:revision>358</cp:revision>
  <cp:lastPrinted>2021-01-06T23:14:22Z</cp:lastPrinted>
  <dcterms:created xsi:type="dcterms:W3CDTF">2005-09-15T21:53:01Z</dcterms:created>
  <dcterms:modified xsi:type="dcterms:W3CDTF">2025-10-17T17:23:17Z</dcterms:modified>
</cp:coreProperties>
</file>